
<file path=[Content_Types].xml><?xml version="1.0" encoding="utf-8"?>
<Types xmlns="http://schemas.openxmlformats.org/package/2006/content-types">
  <Default Extension="bin" ContentType="image/x-emf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1"/>
    <p:sldMasterId id="2147483696" r:id="rId22"/>
  </p:sldMasterIdLst>
  <p:notesMasterIdLst>
    <p:notesMasterId r:id="rId126"/>
  </p:notesMasterIdLst>
  <p:sldIdLst>
    <p:sldId id="256" r:id="rId23"/>
    <p:sldId id="377" r:id="rId24"/>
    <p:sldId id="376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7" r:id="rId34"/>
    <p:sldId id="388" r:id="rId35"/>
    <p:sldId id="389" r:id="rId36"/>
    <p:sldId id="390" r:id="rId37"/>
    <p:sldId id="373" r:id="rId38"/>
    <p:sldId id="391" r:id="rId39"/>
    <p:sldId id="283" r:id="rId40"/>
    <p:sldId id="320" r:id="rId41"/>
    <p:sldId id="362" r:id="rId42"/>
    <p:sldId id="363" r:id="rId43"/>
    <p:sldId id="365" r:id="rId44"/>
    <p:sldId id="369" r:id="rId45"/>
    <p:sldId id="366" r:id="rId46"/>
    <p:sldId id="367" r:id="rId47"/>
    <p:sldId id="368" r:id="rId48"/>
    <p:sldId id="370" r:id="rId49"/>
    <p:sldId id="371" r:id="rId50"/>
    <p:sldId id="372" r:id="rId51"/>
    <p:sldId id="278" r:id="rId52"/>
    <p:sldId id="277" r:id="rId53"/>
    <p:sldId id="375" r:id="rId54"/>
    <p:sldId id="374" r:id="rId55"/>
    <p:sldId id="349" r:id="rId56"/>
    <p:sldId id="287" r:id="rId57"/>
    <p:sldId id="288" r:id="rId58"/>
    <p:sldId id="290" r:id="rId59"/>
    <p:sldId id="285" r:id="rId60"/>
    <p:sldId id="295" r:id="rId61"/>
    <p:sldId id="296" r:id="rId62"/>
    <p:sldId id="297" r:id="rId63"/>
    <p:sldId id="298" r:id="rId64"/>
    <p:sldId id="299" r:id="rId65"/>
    <p:sldId id="353" r:id="rId66"/>
    <p:sldId id="301" r:id="rId67"/>
    <p:sldId id="392" r:id="rId68"/>
    <p:sldId id="291" r:id="rId69"/>
    <p:sldId id="292" r:id="rId70"/>
    <p:sldId id="293" r:id="rId71"/>
    <p:sldId id="294" r:id="rId72"/>
    <p:sldId id="302" r:id="rId73"/>
    <p:sldId id="303" r:id="rId74"/>
    <p:sldId id="304" r:id="rId75"/>
    <p:sldId id="305" r:id="rId76"/>
    <p:sldId id="306" r:id="rId77"/>
    <p:sldId id="307" r:id="rId78"/>
    <p:sldId id="308" r:id="rId79"/>
    <p:sldId id="309" r:id="rId80"/>
    <p:sldId id="312" r:id="rId81"/>
    <p:sldId id="313" r:id="rId82"/>
    <p:sldId id="314" r:id="rId83"/>
    <p:sldId id="315" r:id="rId84"/>
    <p:sldId id="316" r:id="rId85"/>
    <p:sldId id="317" r:id="rId86"/>
    <p:sldId id="318" r:id="rId87"/>
    <p:sldId id="327" r:id="rId88"/>
    <p:sldId id="328" r:id="rId89"/>
    <p:sldId id="352" r:id="rId90"/>
    <p:sldId id="351" r:id="rId91"/>
    <p:sldId id="330" r:id="rId92"/>
    <p:sldId id="331" r:id="rId93"/>
    <p:sldId id="332" r:id="rId94"/>
    <p:sldId id="333" r:id="rId95"/>
    <p:sldId id="334" r:id="rId96"/>
    <p:sldId id="335" r:id="rId97"/>
    <p:sldId id="336" r:id="rId98"/>
    <p:sldId id="350" r:id="rId99"/>
    <p:sldId id="337" r:id="rId100"/>
    <p:sldId id="338" r:id="rId101"/>
    <p:sldId id="339" r:id="rId102"/>
    <p:sldId id="340" r:id="rId103"/>
    <p:sldId id="341" r:id="rId104"/>
    <p:sldId id="342" r:id="rId105"/>
    <p:sldId id="343" r:id="rId106"/>
    <p:sldId id="345" r:id="rId107"/>
    <p:sldId id="346" r:id="rId108"/>
    <p:sldId id="347" r:id="rId109"/>
    <p:sldId id="356" r:id="rId110"/>
    <p:sldId id="321" r:id="rId111"/>
    <p:sldId id="355" r:id="rId112"/>
    <p:sldId id="358" r:id="rId113"/>
    <p:sldId id="359" r:id="rId114"/>
    <p:sldId id="360" r:id="rId115"/>
    <p:sldId id="357" r:id="rId116"/>
    <p:sldId id="361" r:id="rId117"/>
    <p:sldId id="348" r:id="rId118"/>
    <p:sldId id="279" r:id="rId119"/>
    <p:sldId id="281" r:id="rId120"/>
    <p:sldId id="394" r:id="rId121"/>
    <p:sldId id="282" r:id="rId122"/>
    <p:sldId id="393" r:id="rId123"/>
    <p:sldId id="280" r:id="rId124"/>
    <p:sldId id="274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2A287-CD95-423E-B502-1AEC2DA0C6D3}">
          <p14:sldIdLst>
            <p14:sldId id="256"/>
          </p14:sldIdLst>
        </p14:section>
        <p14:section name="Intro" id="{D3025442-EB3C-439B-A36B-DBB259642DF6}">
          <p14:sldIdLst>
            <p14:sldId id="377"/>
            <p14:sldId id="376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7"/>
            <p14:sldId id="388"/>
            <p14:sldId id="389"/>
            <p14:sldId id="390"/>
            <p14:sldId id="373"/>
            <p14:sldId id="391"/>
          </p14:sldIdLst>
        </p14:section>
        <p14:section name="Aim" id="{1C2C592F-DB92-4B2F-9A12-73C227EE4C63}">
          <p14:sldIdLst>
            <p14:sldId id="283"/>
            <p14:sldId id="320"/>
            <p14:sldId id="362"/>
            <p14:sldId id="363"/>
            <p14:sldId id="365"/>
            <p14:sldId id="369"/>
            <p14:sldId id="366"/>
            <p14:sldId id="367"/>
            <p14:sldId id="368"/>
            <p14:sldId id="370"/>
            <p14:sldId id="371"/>
            <p14:sldId id="372"/>
            <p14:sldId id="278"/>
            <p14:sldId id="277"/>
            <p14:sldId id="375"/>
            <p14:sldId id="374"/>
            <p14:sldId id="349"/>
            <p14:sldId id="287"/>
            <p14:sldId id="288"/>
            <p14:sldId id="290"/>
            <p14:sldId id="285"/>
            <p14:sldId id="295"/>
            <p14:sldId id="296"/>
            <p14:sldId id="297"/>
            <p14:sldId id="298"/>
            <p14:sldId id="299"/>
            <p14:sldId id="353"/>
            <p14:sldId id="301"/>
            <p14:sldId id="392"/>
            <p14:sldId id="291"/>
            <p14:sldId id="292"/>
            <p14:sldId id="293"/>
            <p14:sldId id="294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2"/>
            <p14:sldId id="313"/>
            <p14:sldId id="314"/>
            <p14:sldId id="315"/>
            <p14:sldId id="316"/>
            <p14:sldId id="317"/>
            <p14:sldId id="318"/>
            <p14:sldId id="327"/>
            <p14:sldId id="328"/>
            <p14:sldId id="352"/>
            <p14:sldId id="351"/>
            <p14:sldId id="330"/>
            <p14:sldId id="331"/>
            <p14:sldId id="332"/>
            <p14:sldId id="333"/>
            <p14:sldId id="334"/>
            <p14:sldId id="335"/>
            <p14:sldId id="336"/>
            <p14:sldId id="350"/>
            <p14:sldId id="337"/>
            <p14:sldId id="338"/>
            <p14:sldId id="339"/>
            <p14:sldId id="340"/>
            <p14:sldId id="341"/>
            <p14:sldId id="342"/>
            <p14:sldId id="343"/>
            <p14:sldId id="345"/>
            <p14:sldId id="346"/>
            <p14:sldId id="347"/>
            <p14:sldId id="356"/>
            <p14:sldId id="321"/>
            <p14:sldId id="355"/>
            <p14:sldId id="358"/>
            <p14:sldId id="359"/>
            <p14:sldId id="360"/>
            <p14:sldId id="357"/>
            <p14:sldId id="361"/>
            <p14:sldId id="348"/>
            <p14:sldId id="279"/>
            <p14:sldId id="281"/>
            <p14:sldId id="394"/>
            <p14:sldId id="282"/>
            <p14:sldId id="393"/>
            <p14:sldId id="280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C5C5"/>
    <a:srgbClr val="D91EF2"/>
    <a:srgbClr val="0017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977" autoAdjust="0"/>
  </p:normalViewPr>
  <p:slideViewPr>
    <p:cSldViewPr snapToGrid="0" showGuides="1">
      <p:cViewPr varScale="1">
        <p:scale>
          <a:sx n="84" d="100"/>
          <a:sy n="84" d="100"/>
        </p:scale>
        <p:origin x="108" y="348"/>
      </p:cViewPr>
      <p:guideLst/>
    </p:cSldViewPr>
  </p:slideViewPr>
  <p:outlineViewPr>
    <p:cViewPr>
      <p:scale>
        <a:sx n="33" d="100"/>
        <a:sy n="33" d="100"/>
      </p:scale>
      <p:origin x="0" y="-5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866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117" Type="http://schemas.openxmlformats.org/officeDocument/2006/relationships/slide" Target="slides/slide95.xml"/><Relationship Id="rId21" Type="http://schemas.openxmlformats.org/officeDocument/2006/relationships/slideMaster" Target="slideMasters/slideMaster1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slide" Target="slides/slide62.xml"/><Relationship Id="rId89" Type="http://schemas.openxmlformats.org/officeDocument/2006/relationships/slide" Target="slides/slide67.xml"/><Relationship Id="rId112" Type="http://schemas.openxmlformats.org/officeDocument/2006/relationships/slide" Target="slides/slide90.xml"/><Relationship Id="rId16" Type="http://schemas.openxmlformats.org/officeDocument/2006/relationships/customXml" Target="../customXml/item16.xml"/><Relationship Id="rId107" Type="http://schemas.openxmlformats.org/officeDocument/2006/relationships/slide" Target="slides/slide85.xml"/><Relationship Id="rId11" Type="http://schemas.openxmlformats.org/officeDocument/2006/relationships/customXml" Target="../customXml/item11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102" Type="http://schemas.openxmlformats.org/officeDocument/2006/relationships/slide" Target="slides/slide80.xml"/><Relationship Id="rId123" Type="http://schemas.openxmlformats.org/officeDocument/2006/relationships/slide" Target="slides/slide101.xml"/><Relationship Id="rId128" Type="http://schemas.openxmlformats.org/officeDocument/2006/relationships/viewProps" Target="viewProps.xml"/><Relationship Id="rId5" Type="http://schemas.openxmlformats.org/officeDocument/2006/relationships/customXml" Target="../customXml/item5.xml"/><Relationship Id="rId90" Type="http://schemas.openxmlformats.org/officeDocument/2006/relationships/slide" Target="slides/slide68.xml"/><Relationship Id="rId95" Type="http://schemas.openxmlformats.org/officeDocument/2006/relationships/slide" Target="slides/slide7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2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100" Type="http://schemas.openxmlformats.org/officeDocument/2006/relationships/slide" Target="slides/slide78.xml"/><Relationship Id="rId105" Type="http://schemas.openxmlformats.org/officeDocument/2006/relationships/slide" Target="slides/slide83.xml"/><Relationship Id="rId113" Type="http://schemas.openxmlformats.org/officeDocument/2006/relationships/slide" Target="slides/slide91.xml"/><Relationship Id="rId118" Type="http://schemas.openxmlformats.org/officeDocument/2006/relationships/slide" Target="slides/slide96.xml"/><Relationship Id="rId126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slide" Target="slides/slide63.xml"/><Relationship Id="rId93" Type="http://schemas.openxmlformats.org/officeDocument/2006/relationships/slide" Target="slides/slide71.xml"/><Relationship Id="rId98" Type="http://schemas.openxmlformats.org/officeDocument/2006/relationships/slide" Target="slides/slide76.xml"/><Relationship Id="rId121" Type="http://schemas.openxmlformats.org/officeDocument/2006/relationships/slide" Target="slides/slide99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103" Type="http://schemas.openxmlformats.org/officeDocument/2006/relationships/slide" Target="slides/slide81.xml"/><Relationship Id="rId108" Type="http://schemas.openxmlformats.org/officeDocument/2006/relationships/slide" Target="slides/slide86.xml"/><Relationship Id="rId116" Type="http://schemas.openxmlformats.org/officeDocument/2006/relationships/slide" Target="slides/slide94.xml"/><Relationship Id="rId124" Type="http://schemas.openxmlformats.org/officeDocument/2006/relationships/slide" Target="slides/slide102.xml"/><Relationship Id="rId129" Type="http://schemas.openxmlformats.org/officeDocument/2006/relationships/theme" Target="theme/theme1.xml"/><Relationship Id="rId20" Type="http://schemas.openxmlformats.org/officeDocument/2006/relationships/customXml" Target="../customXml/item20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slide" Target="slides/slide61.xml"/><Relationship Id="rId88" Type="http://schemas.openxmlformats.org/officeDocument/2006/relationships/slide" Target="slides/slide66.xml"/><Relationship Id="rId91" Type="http://schemas.openxmlformats.org/officeDocument/2006/relationships/slide" Target="slides/slide69.xml"/><Relationship Id="rId96" Type="http://schemas.openxmlformats.org/officeDocument/2006/relationships/slide" Target="slides/slide74.xml"/><Relationship Id="rId111" Type="http://schemas.openxmlformats.org/officeDocument/2006/relationships/slide" Target="slides/slide8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6" Type="http://schemas.openxmlformats.org/officeDocument/2006/relationships/slide" Target="slides/slide84.xml"/><Relationship Id="rId114" Type="http://schemas.openxmlformats.org/officeDocument/2006/relationships/slide" Target="slides/slide92.xml"/><Relationship Id="rId119" Type="http://schemas.openxmlformats.org/officeDocument/2006/relationships/slide" Target="slides/slide97.xml"/><Relationship Id="rId127" Type="http://schemas.openxmlformats.org/officeDocument/2006/relationships/presProps" Target="presProps.xml"/><Relationship Id="rId10" Type="http://schemas.openxmlformats.org/officeDocument/2006/relationships/customXml" Target="../customXml/item10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slide" Target="slides/slide59.xml"/><Relationship Id="rId86" Type="http://schemas.openxmlformats.org/officeDocument/2006/relationships/slide" Target="slides/slide64.xml"/><Relationship Id="rId94" Type="http://schemas.openxmlformats.org/officeDocument/2006/relationships/slide" Target="slides/slide72.xml"/><Relationship Id="rId99" Type="http://schemas.openxmlformats.org/officeDocument/2006/relationships/slide" Target="slides/slide77.xml"/><Relationship Id="rId101" Type="http://schemas.openxmlformats.org/officeDocument/2006/relationships/slide" Target="slides/slide79.xml"/><Relationship Id="rId122" Type="http://schemas.openxmlformats.org/officeDocument/2006/relationships/slide" Target="slides/slide100.xml"/><Relationship Id="rId130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7.xml"/><Relationship Id="rId109" Type="http://schemas.openxmlformats.org/officeDocument/2006/relationships/slide" Target="slides/slide8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97" Type="http://schemas.openxmlformats.org/officeDocument/2006/relationships/slide" Target="slides/slide75.xml"/><Relationship Id="rId104" Type="http://schemas.openxmlformats.org/officeDocument/2006/relationships/slide" Target="slides/slide82.xml"/><Relationship Id="rId120" Type="http://schemas.openxmlformats.org/officeDocument/2006/relationships/slide" Target="slides/slide98.xml"/><Relationship Id="rId125" Type="http://schemas.openxmlformats.org/officeDocument/2006/relationships/slide" Target="slides/slide103.xml"/><Relationship Id="rId7" Type="http://schemas.openxmlformats.org/officeDocument/2006/relationships/customXml" Target="../customXml/item7.xml"/><Relationship Id="rId71" Type="http://schemas.openxmlformats.org/officeDocument/2006/relationships/slide" Target="slides/slide49.xml"/><Relationship Id="rId92" Type="http://schemas.openxmlformats.org/officeDocument/2006/relationships/slide" Target="slides/slide70.xml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87" Type="http://schemas.openxmlformats.org/officeDocument/2006/relationships/slide" Target="slides/slide65.xml"/><Relationship Id="rId110" Type="http://schemas.openxmlformats.org/officeDocument/2006/relationships/slide" Target="slides/slide88.xml"/><Relationship Id="rId115" Type="http://schemas.openxmlformats.org/officeDocument/2006/relationships/slide" Target="slides/slide93.xml"/><Relationship Id="rId61" Type="http://schemas.openxmlformats.org/officeDocument/2006/relationships/slide" Target="slides/slide39.xml"/><Relationship Id="rId8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D72A38B-F9FA-4036-A084-652409E98F08}" type="datetimeFigureOut">
              <a:rPr lang="en-GB"/>
              <a:pPr/>
              <a:t>15/08/2019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9436F85-577F-4A92-A47F-D540A2BCC821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09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09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3843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394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3832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141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6634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1994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Titles for </a:t>
            </a:r>
            <a:r>
              <a:rPr lang="da-DK" dirty="0" err="1"/>
              <a:t>each</a:t>
            </a:r>
            <a:r>
              <a:rPr lang="da-DK" dirty="0"/>
              <a:t> list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901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Snak om færdigsyede softwares og pakker</a:t>
            </a:r>
          </a:p>
          <a:p>
            <a:r>
              <a:rPr lang="da-DK" dirty="0"/>
              <a:t>Nævn de observerede mangler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1672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626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/>
              <a:t>Predicting</a:t>
            </a:r>
            <a:r>
              <a:rPr lang="da-DK" dirty="0"/>
              <a:t> protein </a:t>
            </a:r>
            <a:r>
              <a:rPr lang="da-DK" dirty="0" err="1"/>
              <a:t>folding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126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Drug </a:t>
            </a:r>
            <a:r>
              <a:rPr lang="da-DK" dirty="0" err="1"/>
              <a:t>toxicity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740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In practice,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65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0282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Cancer </a:t>
            </a:r>
            <a:r>
              <a:rPr lang="da-DK" dirty="0" err="1"/>
              <a:t>detection</a:t>
            </a:r>
            <a:r>
              <a:rPr lang="da-DK" dirty="0"/>
              <a:t> – </a:t>
            </a:r>
            <a:r>
              <a:rPr lang="da-DK" dirty="0" err="1"/>
              <a:t>my</a:t>
            </a:r>
            <a:r>
              <a:rPr lang="da-DK" dirty="0"/>
              <a:t> </a:t>
            </a:r>
            <a:r>
              <a:rPr lang="da-DK" dirty="0" err="1"/>
              <a:t>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387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580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HNSCC is a problem</a:t>
            </a:r>
          </a:p>
          <a:p>
            <a:r>
              <a:rPr lang="da-DK" dirty="0" err="1"/>
              <a:t>Diagnosis</a:t>
            </a:r>
            <a:r>
              <a:rPr lang="da-DK" dirty="0"/>
              <a:t> is time </a:t>
            </a:r>
            <a:r>
              <a:rPr lang="da-DK" dirty="0" err="1"/>
              <a:t>consuming</a:t>
            </a:r>
            <a:endParaRPr lang="da-DK" dirty="0"/>
          </a:p>
          <a:p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want</a:t>
            </a:r>
            <a:r>
              <a:rPr lang="da-DK" dirty="0"/>
              <a:t> to </a:t>
            </a:r>
            <a:r>
              <a:rPr lang="da-DK" dirty="0" err="1"/>
              <a:t>shave</a:t>
            </a:r>
            <a:r>
              <a:rPr lang="da-DK" dirty="0"/>
              <a:t> the time </a:t>
            </a:r>
            <a:r>
              <a:rPr lang="da-DK" dirty="0" err="1"/>
              <a:t>using</a:t>
            </a:r>
            <a:r>
              <a:rPr lang="da-DK" dirty="0"/>
              <a:t> </a:t>
            </a:r>
            <a:r>
              <a:rPr lang="da-DK" dirty="0" err="1"/>
              <a:t>advanced</a:t>
            </a:r>
            <a:r>
              <a:rPr lang="da-DK" dirty="0"/>
              <a:t> </a:t>
            </a:r>
            <a:r>
              <a:rPr lang="da-DK" dirty="0" err="1"/>
              <a:t>microscopy</a:t>
            </a:r>
            <a:r>
              <a:rPr lang="da-DK" dirty="0"/>
              <a:t> and </a:t>
            </a:r>
            <a:r>
              <a:rPr lang="da-DK" dirty="0" err="1"/>
              <a:t>machine</a:t>
            </a:r>
            <a:r>
              <a:rPr lang="da-DK" dirty="0"/>
              <a:t> learning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604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436F85-577F-4A92-A47F-D540A2BCC821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5891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rt 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>
            <a:extLst>
              <a:ext uri="{FF2B5EF4-FFF2-40B4-BE49-F238E27FC236}">
                <a16:creationId xmlns:a16="http://schemas.microsoft.com/office/drawing/2014/main" id="{BBCAF46D-9983-4AEE-9B8A-24654CDEDDB0}"/>
              </a:ext>
            </a:extLst>
          </p:cNvPr>
          <p:cNvSpPr/>
          <p:nvPr userDrawn="1"/>
        </p:nvSpPr>
        <p:spPr>
          <a:xfrm>
            <a:off x="0" y="0"/>
            <a:ext cx="12189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da-DK" sz="1600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9384" y="1760373"/>
            <a:ext cx="10069011" cy="4070408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94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19" name="text" descr="{&quot;templafy&quot;:{&quot;id&quot;:&quot;28c0aa86-d334-47aa-8521-a6d42e768920&quot;}}" title="UserProfile.Institut.Faculty">
            <a:extLst>
              <a:ext uri="{FF2B5EF4-FFF2-40B4-BE49-F238E27FC236}">
                <a16:creationId xmlns:a16="http://schemas.microsoft.com/office/drawing/2014/main" id="{610DD8E7-635C-4517-8E21-65C3CB025FFE}"/>
              </a:ext>
            </a:extLst>
          </p:cNvPr>
          <p:cNvSpPr txBox="1">
            <a:spLocks/>
          </p:cNvSpPr>
          <p:nvPr userDrawn="1"/>
        </p:nvSpPr>
        <p:spPr>
          <a:xfrm>
            <a:off x="411163" y="450893"/>
            <a:ext cx="10080000" cy="284778"/>
          </a:xfrm>
          <a:prstGeom prst="rect">
            <a:avLst/>
          </a:prstGeom>
          <a:noFill/>
        </p:spPr>
        <p:txBody>
          <a:bodyPr wrap="square" lIns="10800" tIns="0" rIns="0" bIns="9000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Department of Biochemistry and Molecular Biology</a:t>
            </a:r>
          </a:p>
        </p:txBody>
      </p:sp>
      <p:pic>
        <p:nvPicPr>
          <p:cNvPr id="7" name="Logo black">
            <a:extLst>
              <a:ext uri="{FF2B5EF4-FFF2-40B4-BE49-F238E27FC236}">
                <a16:creationId xmlns:a16="http://schemas.microsoft.com/office/drawing/2014/main" id="{E6E48129-FB3C-4F39-A5A1-63313B41D3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0" y="6296400"/>
            <a:ext cx="786874" cy="2124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739632-1CD3-47C1-98D9-4B1B2253C7C9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" descr="{&quot;templafy&quot;:{&quot;id&quot;:&quot;5b6ee0ff-825a-4fc6-af7a-8aad8bfeac63&quot;}}" title="Form.Date">
            <a:extLst>
              <a:ext uri="{FF2B5EF4-FFF2-40B4-BE49-F238E27FC236}">
                <a16:creationId xmlns:a16="http://schemas.microsoft.com/office/drawing/2014/main" id="{10301B40-E355-4D99-B296-A15FB5BC3A4C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da-DK" sz="1200" b="0" dirty="0">
                <a:solidFill>
                  <a:schemeClr val="bg1"/>
                </a:solidFill>
              </a:rPr>
              <a:t>August 2019</a:t>
            </a:r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D4E1389B-CA3B-4709-956D-F396D960BB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8A94F1C1-AE36-4BBA-B958-8FC614A9472A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6752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og tekst (CV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6710399" y="1700213"/>
            <a:ext cx="4677070" cy="1436392"/>
          </a:xfrm>
        </p:spPr>
        <p:txBody>
          <a:bodyPr/>
          <a:lstStyle>
            <a:lvl1pPr>
              <a:defRPr sz="4800"/>
            </a:lvl1pPr>
          </a:lstStyle>
          <a:p>
            <a:r>
              <a:rPr lang="da-DK" dirty="0"/>
              <a:t>Overskrift i </a:t>
            </a:r>
            <a:r>
              <a:rPr lang="da-DK" dirty="0" err="1"/>
              <a:t>maks</a:t>
            </a:r>
            <a:r>
              <a:rPr lang="da-DK" dirty="0"/>
              <a:t> 2 linjer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FAAEFF0-FCE4-48D6-A0D1-A458F3CD3E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02" y="3387600"/>
            <a:ext cx="4680000" cy="24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21E6D3-406B-4DA0-9B5A-6A2F208BAF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0399" y="452437"/>
            <a:ext cx="4659277" cy="790493"/>
          </a:xfrm>
        </p:spPr>
        <p:txBody>
          <a:bodyPr anchor="b" anchorCtr="0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pPr lvl="0"/>
            <a:r>
              <a:rPr lang="da-DK" dirty="0"/>
              <a:t>Klik for at indsætte tekst (f.eks. job titel)</a:t>
            </a:r>
          </a:p>
        </p:txBody>
      </p:sp>
      <p:sp>
        <p:nvSpPr>
          <p:cNvPr id="10" name="Pladsholder til billede 3"/>
          <p:cNvSpPr>
            <a:spLocks noGrp="1"/>
          </p:cNvSpPr>
          <p:nvPr>
            <p:ph type="pic" sz="quarter" idx="13" hasCustomPrompt="1"/>
          </p:nvPr>
        </p:nvSpPr>
        <p:spPr>
          <a:xfrm>
            <a:off x="411163" y="1016000"/>
            <a:ext cx="4043879" cy="4804038"/>
          </a:xfrm>
          <a:noFill/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</a:p>
        </p:txBody>
      </p:sp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4AC2696B-BD55-4932-A36E-BCC4318F22B0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91D0A-163E-46D9-B4AE-DA279145732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645F-3EEE-4ACC-9DE8-38B996FFA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A9685AE-678B-466E-B97B-590BC795CFDA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308762-F27B-4C02-A3F6-050482784129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</a:p>
        </p:txBody>
      </p:sp>
    </p:spTree>
    <p:extLst>
      <p:ext uri="{BB962C8B-B14F-4D97-AF65-F5344CB8AC3E}">
        <p14:creationId xmlns:p14="http://schemas.microsoft.com/office/powerpoint/2010/main" val="217223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AC5FF5C-5A1F-4EF8-85A8-E1370E4FA7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5848" y="1000443"/>
            <a:ext cx="4951428" cy="4841557"/>
          </a:xfr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</a:p>
        </p:txBody>
      </p:sp>
      <p:sp>
        <p:nvSpPr>
          <p:cNvPr id="17" name="Date Placeholder 14">
            <a:extLst>
              <a:ext uri="{FF2B5EF4-FFF2-40B4-BE49-F238E27FC236}">
                <a16:creationId xmlns:a16="http://schemas.microsoft.com/office/drawing/2014/main" id="{360EC57D-D72D-43A3-90BC-3ACC9F8BC9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36B2A848-B2AD-472A-AC10-0002D162D52D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0C039-324F-433E-90A2-B9FAD2872E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7D6F82-73FC-4F13-BFEC-9200E77E152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1830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A71C01-3350-42F9-9392-0F3379095A9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932902" y="1700213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</a:lstStyle>
          <a:p>
            <a:pPr lvl="0"/>
            <a:r>
              <a:rPr lang="da-DK" dirty="0"/>
              <a:t>Indsæt logo: Vælg pladsholderen, indsæt logo via Templafy/Billeder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A09C85-3CCC-44AB-A808-AA96845B12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32902" y="2733129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100" b="1"/>
            </a:lvl1pPr>
            <a:lvl2pPr marL="252000">
              <a:defRPr/>
            </a:lvl2pPr>
            <a:lvl3pPr marL="504000">
              <a:defRPr/>
            </a:lvl3pPr>
          </a:lstStyle>
          <a:p>
            <a:pPr lvl="0"/>
            <a:r>
              <a:rPr lang="da-DK"/>
              <a:t>Klik for at tilføje overskrift</a:t>
            </a:r>
          </a:p>
          <a:p>
            <a:pPr lvl="1"/>
            <a:r>
              <a:rPr lang="da-DK"/>
              <a:t>Second level</a:t>
            </a:r>
          </a:p>
          <a:p>
            <a:pPr lvl="2"/>
            <a:endParaRPr lang="da-DK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F35B7FD-E0E2-4581-BAC7-8858E530AFE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934000" y="4012975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</a:lstStyle>
          <a:p>
            <a:pPr lvl="0"/>
            <a:r>
              <a:rPr lang="da-DK" dirty="0"/>
              <a:t>Indsæt logo: Vælg pladsholderen, indsæt logo via Templafy/Billeder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2C92166-E723-47D5-9A87-3354EB28C4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32112" y="5093240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000" b="1"/>
            </a:lvl1pPr>
            <a:lvl2pPr marL="252000">
              <a:defRPr/>
            </a:lvl2pPr>
            <a:lvl3pPr marL="252000" indent="0">
              <a:buNone/>
              <a:defRPr/>
            </a:lvl3pPr>
          </a:lstStyle>
          <a:p>
            <a:pPr lvl="0"/>
            <a:r>
              <a:rPr lang="da-DK" dirty="0"/>
              <a:t>Klik for at </a:t>
            </a:r>
            <a:r>
              <a:rPr lang="da-DK"/>
              <a:t>tilføje overskrift</a:t>
            </a:r>
          </a:p>
          <a:p>
            <a:pPr lvl="1"/>
            <a:r>
              <a:rPr lang="da-DK"/>
              <a:t>Second level</a:t>
            </a:r>
            <a:endParaRPr lang="da-DK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E23DA26-37CC-4CA7-8253-FD9AB459D2E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74740" y="1700213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  <a:lvl2pPr marL="252000" indent="0">
              <a:buNone/>
              <a:defRPr sz="1000"/>
            </a:lvl2pPr>
          </a:lstStyle>
          <a:p>
            <a:pPr lvl="0"/>
            <a:r>
              <a:rPr lang="da-DK" dirty="0"/>
              <a:t>Indsæt logo: Vælg pladsholderen, indsæt logo via Templafy/Billeder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2682726-03AB-4490-8664-993881FA0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59663" y="2732400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000" b="1"/>
            </a:lvl1pPr>
            <a:lvl2pPr marL="252000">
              <a:defRPr/>
            </a:lvl2pPr>
            <a:lvl3pPr marL="504000">
              <a:defRPr/>
            </a:lvl3pPr>
          </a:lstStyle>
          <a:p>
            <a:pPr lvl="0"/>
            <a:r>
              <a:rPr lang="da-DK" dirty="0"/>
              <a:t>Klik for at </a:t>
            </a:r>
            <a:r>
              <a:rPr lang="da-DK"/>
              <a:t>tilføje overskrift</a:t>
            </a:r>
          </a:p>
          <a:p>
            <a:pPr lvl="1"/>
            <a:r>
              <a:rPr lang="da-DK"/>
              <a:t>Second level</a:t>
            </a:r>
          </a:p>
          <a:p>
            <a:pPr lvl="2"/>
            <a:endParaRPr lang="da-DK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62625AB-198B-4F37-9382-C78FD9118D5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459663" y="4012975"/>
            <a:ext cx="936000" cy="936000"/>
          </a:xfrm>
        </p:spPr>
        <p:txBody>
          <a:bodyPr wrap="none"/>
          <a:lstStyle>
            <a:lvl1pPr marL="0" indent="0">
              <a:buNone/>
              <a:defRPr sz="1000"/>
            </a:lvl1pPr>
          </a:lstStyle>
          <a:p>
            <a:pPr lvl="0"/>
            <a:r>
              <a:rPr lang="da-DK" dirty="0"/>
              <a:t>Indsæt logo: Vælg pladsholderen, indsæt logo via Templafy/Billeder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8AE7F93-F2C6-4199-8D16-CFB4D977F6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73948" y="5093240"/>
            <a:ext cx="3564000" cy="75600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000" b="1"/>
            </a:lvl1pPr>
            <a:lvl2pPr marL="252000">
              <a:defRPr/>
            </a:lvl2pPr>
            <a:lvl3pPr marL="504000">
              <a:defRPr/>
            </a:lvl3pPr>
          </a:lstStyle>
          <a:p>
            <a:pPr lvl="0"/>
            <a:r>
              <a:rPr lang="da-DK" dirty="0"/>
              <a:t>Klik for at </a:t>
            </a:r>
            <a:r>
              <a:rPr lang="da-DK"/>
              <a:t>tilføje overskrift</a:t>
            </a:r>
          </a:p>
          <a:p>
            <a:pPr lvl="1"/>
            <a:r>
              <a:rPr lang="da-DK"/>
              <a:t>Second level</a:t>
            </a:r>
            <a:endParaRPr lang="da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D261F-AFF9-422D-9FB3-5AE92F1950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33E6A-A4F4-491B-846E-1DACC83D9BB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8E8B2-EC82-4BE1-85C6-8F272596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14" name="Picture 13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3CB89E23-E850-4CC7-85EB-3DE8CBB789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3" y="6151666"/>
            <a:ext cx="1004048" cy="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21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6F8A6A9-890A-4EA2-8FA4-EA834B1A12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705F52FC-7E26-46C0-8E8B-4445D500B9C7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B1D99-4B52-4731-AEC4-C722464A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5FCEDFC-AE26-4F9F-9153-18371906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B452C39-88DE-4155-8ED8-643714B1A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‹#›</a:t>
            </a:fld>
            <a:endParaRPr lang="da-DK" dirty="0"/>
          </a:p>
        </p:txBody>
      </p:sp>
      <p:pic>
        <p:nvPicPr>
          <p:cNvPr id="5" name="Picture 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82B7612-C84D-4528-A26D-27478E21A0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3" y="6151666"/>
            <a:ext cx="1004048" cy="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22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verskrift og indhold hv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dirty="0"/>
              <a:t>Klik for at indsætte overskrift i maksimalt 2 linjer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305" y="1990800"/>
            <a:ext cx="11376000" cy="3851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tekst, brug ENTER og så TAB-tasten for at få punktopstillet tekst eller klik ikon for at tilføje stor graf eller tabel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8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410400" y="6653831"/>
            <a:ext cx="4086495" cy="180085"/>
          </a:xfrm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28 January 2019</a:t>
            </a:r>
          </a:p>
        </p:txBody>
      </p:sp>
      <p:sp>
        <p:nvSpPr>
          <p:cNvPr id="10" name="Pladsholder til slidenumm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9350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hold og billede hvid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77748" y="1015200"/>
            <a:ext cx="5975757" cy="1248208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Overskrift i maksimalt 2 linjer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305" y="2565918"/>
            <a:ext cx="5947200" cy="3276082"/>
          </a:xfrm>
        </p:spPr>
        <p:txBody>
          <a:bodyPr/>
          <a:lstStyle>
            <a:lvl1pPr marL="0" indent="0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/>
            </a:lvl1pPr>
            <a:lvl2pPr marL="252000" indent="-252000">
              <a:lnSpc>
                <a:spcPct val="100000"/>
              </a:lnSpc>
              <a:spcBef>
                <a:spcPts val="600"/>
              </a:spcBef>
              <a:defRPr sz="1600"/>
            </a:lvl2pPr>
            <a:lvl3pPr marL="468000" indent="-216000">
              <a:lnSpc>
                <a:spcPct val="100000"/>
              </a:lnSpc>
              <a:defRPr sz="1400"/>
            </a:lvl3pPr>
            <a:lvl4pPr marL="648000" indent="-180000">
              <a:lnSpc>
                <a:spcPct val="100000"/>
              </a:lnSpc>
              <a:defRPr sz="1200"/>
            </a:lvl4pPr>
            <a:lvl5pPr marL="648000" indent="-180000">
              <a:lnSpc>
                <a:spcPct val="100000"/>
              </a:lnSpc>
              <a:defRPr sz="1200"/>
            </a:lvl5pPr>
            <a:lvl6pPr marL="648000" indent="-180000">
              <a:lnSpc>
                <a:spcPct val="100000"/>
              </a:lnSpc>
              <a:defRPr sz="1200"/>
            </a:lvl6pPr>
            <a:lvl7pPr marL="648000" indent="-180000">
              <a:lnSpc>
                <a:spcPct val="100000"/>
              </a:lnSpc>
              <a:defRPr sz="1200"/>
            </a:lvl7pPr>
            <a:lvl8pPr marL="648000" indent="-180000">
              <a:lnSpc>
                <a:spcPct val="100000"/>
              </a:lnSpc>
              <a:defRPr sz="1200"/>
            </a:lvl8pPr>
            <a:lvl9pPr marL="648000" indent="-180000">
              <a:lnSpc>
                <a:spcPct val="100000"/>
              </a:lnSpc>
              <a:defRPr sz="1200"/>
            </a:lvl9pPr>
          </a:lstStyle>
          <a:p>
            <a:pPr lvl="0"/>
            <a:r>
              <a:rPr lang="da-DK" dirty="0"/>
              <a:t>Klik for at indsætte underoverskrift, brug ENTER og så TAB-tasten for at få punktopstillet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billede 3"/>
          <p:cNvSpPr>
            <a:spLocks noGrp="1"/>
          </p:cNvSpPr>
          <p:nvPr>
            <p:ph type="pic" sz="quarter" idx="13"/>
          </p:nvPr>
        </p:nvSpPr>
        <p:spPr>
          <a:xfrm>
            <a:off x="6710401" y="0"/>
            <a:ext cx="5481600" cy="684575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da-DK" dirty="0"/>
          </a:p>
        </p:txBody>
      </p:sp>
      <p:sp>
        <p:nvSpPr>
          <p:cNvPr id="11" name="Date_DateCustomA"/>
          <p:cNvSpPr>
            <a:spLocks noGrp="1"/>
          </p:cNvSpPr>
          <p:nvPr>
            <p:ph type="dt" sz="half" idx="15"/>
          </p:nvPr>
        </p:nvSpPr>
        <p:spPr>
          <a:xfrm>
            <a:off x="410400" y="6610526"/>
            <a:ext cx="4086495" cy="180085"/>
          </a:xfrm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28 January 2019</a:t>
            </a:r>
          </a:p>
        </p:txBody>
      </p:sp>
      <p:sp>
        <p:nvSpPr>
          <p:cNvPr id="13" name="Pladsholder til slidenumm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16" name="date" descr="{&quot;templafy&quot;:{&quot;id&quot;:&quot;1f8e5a86-7113-47e3-bf05-d58d89f1660c&quot;}}" title="Form.Date">
            <a:extLst>
              <a:ext uri="{FF2B5EF4-FFF2-40B4-BE49-F238E27FC236}">
                <a16:creationId xmlns:a16="http://schemas.microsoft.com/office/drawing/2014/main" id="{F1EAC1F2-B944-407D-993C-2943E45864E4}"/>
              </a:ext>
            </a:extLst>
          </p:cNvPr>
          <p:cNvSpPr/>
          <p:nvPr userDrawn="1"/>
        </p:nvSpPr>
        <p:spPr>
          <a:xfrm>
            <a:off x="3728699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GB" sz="1200" b="0" dirty="0">
                <a:solidFill>
                  <a:schemeClr val="tx1"/>
                </a:solidFill>
              </a:rPr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658218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hold og billede sor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77748" y="1015200"/>
            <a:ext cx="5975757" cy="1248208"/>
          </a:xfrm>
        </p:spPr>
        <p:txBody>
          <a:bodyPr/>
          <a:lstStyle/>
          <a:p>
            <a:r>
              <a:rPr lang="da-DK" dirty="0"/>
              <a:t>Overskrift i maksimalt 2 linjer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305" y="2547257"/>
            <a:ext cx="5947200" cy="3294742"/>
          </a:xfrm>
        </p:spPr>
        <p:txBody>
          <a:bodyPr/>
          <a:lstStyle>
            <a:lvl1pPr marL="0" indent="0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/>
            </a:lvl1pPr>
            <a:lvl2pPr marL="252000" indent="-252000">
              <a:lnSpc>
                <a:spcPct val="100000"/>
              </a:lnSpc>
              <a:spcBef>
                <a:spcPts val="600"/>
              </a:spcBef>
              <a:defRPr sz="1600"/>
            </a:lvl2pPr>
            <a:lvl3pPr marL="468000" indent="-216000">
              <a:lnSpc>
                <a:spcPct val="100000"/>
              </a:lnSpc>
              <a:defRPr sz="1400"/>
            </a:lvl3pPr>
            <a:lvl4pPr marL="648000" indent="-180000">
              <a:lnSpc>
                <a:spcPct val="100000"/>
              </a:lnSpc>
              <a:defRPr sz="1200"/>
            </a:lvl4pPr>
            <a:lvl5pPr marL="648000" indent="-180000">
              <a:lnSpc>
                <a:spcPct val="100000"/>
              </a:lnSpc>
              <a:defRPr sz="1200"/>
            </a:lvl5pPr>
            <a:lvl6pPr marL="648000" indent="-180000">
              <a:lnSpc>
                <a:spcPct val="100000"/>
              </a:lnSpc>
              <a:defRPr sz="1200"/>
            </a:lvl6pPr>
            <a:lvl7pPr marL="648000" indent="-180000">
              <a:lnSpc>
                <a:spcPct val="100000"/>
              </a:lnSpc>
              <a:defRPr sz="1200"/>
            </a:lvl7pPr>
            <a:lvl8pPr marL="648000" indent="-180000">
              <a:lnSpc>
                <a:spcPct val="100000"/>
              </a:lnSpc>
              <a:defRPr sz="1200"/>
            </a:lvl8pPr>
            <a:lvl9pPr marL="648000" indent="-180000">
              <a:lnSpc>
                <a:spcPct val="100000"/>
              </a:lnSpc>
              <a:defRPr sz="1200"/>
            </a:lvl9pPr>
          </a:lstStyle>
          <a:p>
            <a:pPr lvl="0"/>
            <a:r>
              <a:rPr lang="da-DK" dirty="0"/>
              <a:t>Klik for at indsætte underoverskrift, brug ENTER og så TAB-tasten for at få punktopstillet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Pladsholder til billede 3"/>
          <p:cNvSpPr>
            <a:spLocks noGrp="1"/>
          </p:cNvSpPr>
          <p:nvPr>
            <p:ph type="pic" sz="quarter" idx="13"/>
          </p:nvPr>
        </p:nvSpPr>
        <p:spPr>
          <a:xfrm>
            <a:off x="6710401" y="0"/>
            <a:ext cx="5481600" cy="684575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endParaRPr lang="da-DK" dirty="0"/>
          </a:p>
        </p:txBody>
      </p:sp>
      <p:sp>
        <p:nvSpPr>
          <p:cNvPr id="11" name="Date_DateCustomA" hidden="1"/>
          <p:cNvSpPr>
            <a:spLocks noGrp="1"/>
          </p:cNvSpPr>
          <p:nvPr>
            <p:ph type="dt" sz="half" idx="15"/>
          </p:nvPr>
        </p:nvSpPr>
        <p:spPr>
          <a:xfrm>
            <a:off x="410400" y="6610526"/>
            <a:ext cx="4086495" cy="180085"/>
          </a:xfrm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28 January 2019</a:t>
            </a:r>
          </a:p>
        </p:txBody>
      </p:sp>
      <p:sp>
        <p:nvSpPr>
          <p:cNvPr id="13" name="Pladsholder til slidenumm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GB"/>
              <a:pPr/>
              <a:t>‹#›</a:t>
            </a:fld>
            <a:endParaRPr lang="en-GB" dirty="0"/>
          </a:p>
        </p:txBody>
      </p:sp>
      <p:sp>
        <p:nvSpPr>
          <p:cNvPr id="15" name="date" descr="{&quot;templafy&quot;:{&quot;id&quot;:&quot;1f8e5a86-7113-47e3-bf05-d58d89f1660c&quot;}}" title="Form.Date">
            <a:extLst>
              <a:ext uri="{FF2B5EF4-FFF2-40B4-BE49-F238E27FC236}">
                <a16:creationId xmlns:a16="http://schemas.microsoft.com/office/drawing/2014/main" id="{A80C608D-8DA8-4BA8-8D33-7EE9F1B843AB}"/>
              </a:ext>
            </a:extLst>
          </p:cNvPr>
          <p:cNvSpPr/>
          <p:nvPr userDrawn="1"/>
        </p:nvSpPr>
        <p:spPr>
          <a:xfrm>
            <a:off x="3728699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GB" sz="1200" b="0" dirty="0">
                <a:solidFill>
                  <a:schemeClr val="tx1"/>
                </a:solidFill>
              </a:rPr>
              <a:t>August 2019</a:t>
            </a:r>
          </a:p>
        </p:txBody>
      </p:sp>
    </p:spTree>
    <p:extLst>
      <p:ext uri="{BB962C8B-B14F-4D97-AF65-F5344CB8AC3E}">
        <p14:creationId xmlns:p14="http://schemas.microsoft.com/office/powerpoint/2010/main" val="3650760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a-DK" dirty="0"/>
              <a:t>Klik for at indsætte overskrift i maksimalt 2 linjer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304" y="1989138"/>
            <a:ext cx="5511600" cy="3852862"/>
          </a:xfrm>
        </p:spPr>
        <p:txBody>
          <a:bodyPr/>
          <a:lstStyle>
            <a:lvl1pPr marL="0" indent="0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/>
            </a:lvl1pPr>
            <a:lvl2pPr marL="252000" indent="-252000">
              <a:lnSpc>
                <a:spcPct val="100000"/>
              </a:lnSpc>
              <a:spcBef>
                <a:spcPts val="600"/>
              </a:spcBef>
              <a:defRPr sz="1600"/>
            </a:lvl2pPr>
            <a:lvl3pPr marL="468000" indent="-216000">
              <a:lnSpc>
                <a:spcPct val="100000"/>
              </a:lnSpc>
              <a:defRPr sz="1400"/>
            </a:lvl3pPr>
            <a:lvl4pPr marL="648000" indent="-180000">
              <a:lnSpc>
                <a:spcPct val="100000"/>
              </a:lnSpc>
              <a:defRPr sz="1200"/>
            </a:lvl4pPr>
            <a:lvl5pPr marL="648000" indent="-180000">
              <a:lnSpc>
                <a:spcPct val="100000"/>
              </a:lnSpc>
              <a:defRPr sz="1200"/>
            </a:lvl5pPr>
            <a:lvl6pPr marL="648000" indent="-180000">
              <a:lnSpc>
                <a:spcPct val="100000"/>
              </a:lnSpc>
              <a:defRPr sz="1200"/>
            </a:lvl6pPr>
            <a:lvl7pPr marL="648000" indent="-180000">
              <a:lnSpc>
                <a:spcPct val="100000"/>
              </a:lnSpc>
              <a:defRPr sz="1200"/>
            </a:lvl7pPr>
            <a:lvl8pPr marL="648000" indent="-180000">
              <a:lnSpc>
                <a:spcPct val="100000"/>
              </a:lnSpc>
              <a:defRPr sz="1200"/>
            </a:lvl8pPr>
            <a:lvl9pPr marL="648000" indent="-180000">
              <a:lnSpc>
                <a:spcPct val="100000"/>
              </a:lnSpc>
              <a:defRPr sz="1200"/>
            </a:lvl9pPr>
          </a:lstStyle>
          <a:p>
            <a:pPr lvl="0"/>
            <a:r>
              <a:rPr lang="da-DK" dirty="0"/>
              <a:t>Klik for at indsætte underoverskrift, brug ENTER og så TAB-tasten for at få punktopstillet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idx="13" hasCustomPrompt="1"/>
          </p:nvPr>
        </p:nvSpPr>
        <p:spPr>
          <a:xfrm>
            <a:off x="6274448" y="1989137"/>
            <a:ext cx="5511600" cy="3852862"/>
          </a:xfrm>
        </p:spPr>
        <p:txBody>
          <a:bodyPr/>
          <a:lstStyle>
            <a:lvl1pPr marL="0" indent="0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/>
            </a:lvl1pPr>
            <a:lvl2pPr marL="252000" indent="-252000">
              <a:lnSpc>
                <a:spcPct val="100000"/>
              </a:lnSpc>
              <a:spcBef>
                <a:spcPts val="600"/>
              </a:spcBef>
              <a:defRPr sz="1600"/>
            </a:lvl2pPr>
            <a:lvl3pPr marL="468000" indent="-216000">
              <a:lnSpc>
                <a:spcPct val="100000"/>
              </a:lnSpc>
              <a:defRPr sz="1400"/>
            </a:lvl3pPr>
            <a:lvl4pPr marL="648000" indent="-180000">
              <a:lnSpc>
                <a:spcPct val="100000"/>
              </a:lnSpc>
              <a:defRPr sz="1200"/>
            </a:lvl4pPr>
            <a:lvl5pPr marL="648000" indent="-180000">
              <a:lnSpc>
                <a:spcPct val="100000"/>
              </a:lnSpc>
              <a:defRPr sz="1200"/>
            </a:lvl5pPr>
            <a:lvl6pPr marL="648000" indent="-180000">
              <a:lnSpc>
                <a:spcPct val="100000"/>
              </a:lnSpc>
              <a:defRPr sz="1200"/>
            </a:lvl6pPr>
            <a:lvl7pPr marL="648000" indent="-180000">
              <a:lnSpc>
                <a:spcPct val="100000"/>
              </a:lnSpc>
              <a:defRPr sz="1200"/>
            </a:lvl7pPr>
            <a:lvl8pPr marL="648000" indent="-180000">
              <a:lnSpc>
                <a:spcPct val="100000"/>
              </a:lnSpc>
              <a:defRPr sz="1200"/>
            </a:lvl8pPr>
            <a:lvl9pPr marL="648000" indent="-180000">
              <a:lnSpc>
                <a:spcPct val="100000"/>
              </a:lnSpc>
              <a:defRPr sz="1200"/>
            </a:lvl9pPr>
          </a:lstStyle>
          <a:p>
            <a:pPr lvl="0"/>
            <a:r>
              <a:rPr lang="da-DK" dirty="0"/>
              <a:t>Klik for at indsætte underoverskrift, brug ENTER og så TAB-tasten for at få punktopstillet tekst</a:t>
            </a:r>
          </a:p>
          <a:p>
            <a:pPr lvl="1"/>
            <a:r>
              <a:rPr lang="da-DK" dirty="0"/>
              <a:t>Andet niveau</a:t>
            </a:r>
          </a:p>
          <a:p>
            <a:pPr lvl="2"/>
            <a:r>
              <a:rPr lang="da-DK" dirty="0"/>
              <a:t>Tredje niveau</a:t>
            </a:r>
          </a:p>
          <a:p>
            <a:pPr lvl="3"/>
            <a:r>
              <a:rPr lang="da-DK" dirty="0"/>
              <a:t>Fjerde niveau</a:t>
            </a:r>
          </a:p>
          <a:p>
            <a:pPr lvl="4"/>
            <a:r>
              <a:rPr lang="da-DK" dirty="0"/>
              <a:t>Femte niveau</a:t>
            </a:r>
          </a:p>
        </p:txBody>
      </p:sp>
      <p:sp>
        <p:nvSpPr>
          <p:cNvPr id="5" name="Date_DateCustomA" hidden="1"/>
          <p:cNvSpPr>
            <a:spLocks noGrp="1"/>
          </p:cNvSpPr>
          <p:nvPr>
            <p:ph type="dt" sz="half" idx="10"/>
          </p:nvPr>
        </p:nvSpPr>
        <p:spPr>
          <a:xfrm>
            <a:off x="410400" y="6603563"/>
            <a:ext cx="4086495" cy="180085"/>
          </a:xfrm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28 January 2019</a:t>
            </a:r>
          </a:p>
        </p:txBody>
      </p:sp>
      <p:sp>
        <p:nvSpPr>
          <p:cNvPr id="6" name="OFF_institute_"/>
          <p:cNvSpPr>
            <a:spLocks noGrp="1"/>
          </p:cNvSpPr>
          <p:nvPr>
            <p:ph type="ftr" sz="quarter" idx="11"/>
          </p:nvPr>
        </p:nvSpPr>
        <p:spPr>
          <a:xfrm>
            <a:off x="6915600" y="6484544"/>
            <a:ext cx="3340800" cy="35219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a-DK" dirty="0"/>
              <a:t>Department of Biochemistry 
and Molecular Biology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/>
              <a:t>‹#›</a:t>
            </a:fld>
            <a:endParaRPr lang="da-DK" dirty="0"/>
          </a:p>
        </p:txBody>
      </p:sp>
      <p:sp>
        <p:nvSpPr>
          <p:cNvPr id="12" name="Pladsholder til indhold 13"/>
          <p:cNvSpPr>
            <a:spLocks noGrp="1"/>
          </p:cNvSpPr>
          <p:nvPr>
            <p:ph sz="quarter" idx="14" hasCustomPrompt="1"/>
          </p:nvPr>
        </p:nvSpPr>
        <p:spPr>
          <a:xfrm>
            <a:off x="863999" y="6067207"/>
            <a:ext cx="1651256" cy="442800"/>
          </a:xfrm>
        </p:spPr>
        <p:txBody>
          <a:bodyPr/>
          <a:lstStyle>
            <a:lvl1pPr>
              <a:defRPr sz="800"/>
            </a:lvl1pPr>
          </a:lstStyle>
          <a:p>
            <a:pPr lvl="0"/>
            <a:r>
              <a:rPr lang="da-DK" dirty="0"/>
              <a:t>Indsæt partnerlogo: Klik INDSÆT / BILLEDE. Vandret placering 2,4 cm. Kopier logoet til andre lignende slides </a:t>
            </a:r>
          </a:p>
        </p:txBody>
      </p:sp>
    </p:spTree>
    <p:extLst>
      <p:ext uri="{BB962C8B-B14F-4D97-AF65-F5344CB8AC3E}">
        <p14:creationId xmlns:p14="http://schemas.microsoft.com/office/powerpoint/2010/main" val="3331094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BFBD-C39F-453C-A4E2-C533B45EDC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274CC-612F-475C-8294-83419BA72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8B20AA-1BD6-4152-860E-9AE49548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18C88-5A64-44B7-8F25-D32CD9C1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1F116-DE37-4AB0-AFBE-4E4BCA3A9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8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F649-4644-4AE8-90E9-3B63342B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C61E3-6EBA-443B-A3A4-F53DC4B48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2D9B7-17EE-44AD-A1CD-F6F00EDA9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5BD67-5FFD-4E26-9355-A82383FE8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6B921-07CF-4455-B5D5-EE908F35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vid 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9384" y="1760373"/>
            <a:ext cx="10069011" cy="4070408"/>
          </a:xfrm>
        </p:spPr>
        <p:txBody>
          <a:bodyPr anchor="t" anchorCtr="0"/>
          <a:lstStyle>
            <a:lvl1pPr algn="l">
              <a:lnSpc>
                <a:spcPct val="90000"/>
              </a:lnSpc>
              <a:defRPr sz="94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13" name="Date Placeholder 14">
            <a:extLst>
              <a:ext uri="{FF2B5EF4-FFF2-40B4-BE49-F238E27FC236}">
                <a16:creationId xmlns:a16="http://schemas.microsoft.com/office/drawing/2014/main" id="{5161ABAB-6DB4-433A-ACC8-A0EC0AACAD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BC3A8B03-9EA5-416E-BD54-B87E6C4A6781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903353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DA5C-3C20-43FA-A058-A937BC22D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5D40DD-2EAB-4A3C-9495-9BE05AD9C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2292D-1700-4C79-AAC9-95ADDC3F5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B6805-CB04-44B6-97D4-A2BDE5B23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F40E8-97C4-4235-A9EC-228CD095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7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AA9F-38C2-4581-B791-D6B26D5E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72B82-A02D-4AF9-B236-DA9DE14B6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508F0-25DA-4AFE-94CD-ED2636FE6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7B78B6-BBB1-46D7-A9E3-8794ED8A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5A60C-6D86-4D55-9531-343DAD41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A4EF1-3D87-487A-9F60-10E512E8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94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746E-6BE4-4C98-AB2B-AA6F74B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B0059-187A-4F85-8371-4343E2B2A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F49AB-309E-49F0-8A40-9983DB96F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81D96-374B-4AC5-BD3F-196E1295C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31C8B-48C4-4DB0-BFD5-E209A1E3A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D6C29A-8BD0-4279-BF81-AAEFC6CAA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D9DEE-6372-403E-9E83-761C0510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7B48F-AF0F-4F12-B608-A6C24633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478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C04A-9031-472A-972F-7E2C8EE8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2C403-B0AD-42AE-A488-B37644AFC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15156-33CF-4D4B-84BC-2F27543A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9BEB2-A095-4843-BAC9-BC0E945B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17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A011B-5F84-4D0F-B653-5E6FEFF9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54C56-7343-434B-A848-792E4789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E40C0-274F-4292-9D4C-96E7675E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B36123-6E61-4A0A-BCD7-89FD7C43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3961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7442-75E7-43EE-8ED5-93CFD44AD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D907F-5DCD-4D9E-85EB-F2EDEFC3B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0ED658-0F99-46DE-9A09-5155C458C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64A6D-F44D-4442-9BE0-A65F5A79C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FA3FB-E4A0-4222-881D-5F308AC6A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EC033-3DBC-4E03-82C7-ABB3C77E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910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BB37-7423-449F-A04D-8C031EAE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28A25-7E45-433D-A5E8-45DAFF6AF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C2D12-DDAE-4E6D-9D08-0EAACCFCC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3915D1-0278-4384-B417-C01B57B68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BF2DE-5228-47CA-9652-827C2AB17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06370-264F-4017-96A1-33FA92E3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157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450E-A433-4731-9AB9-C0571833B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FA3C6-A1CB-4FFD-87BD-9CEC286B7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822A-CC63-46F7-8190-549120B0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96628-F3A3-4874-8534-580C0282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74428-4972-4DB6-8E88-1E873427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843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F5F543-69C7-4BEB-B27C-B81ECED26E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97C403-8D54-4602-8E4D-ED617B9F9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CE9B2-7217-43A1-B585-8CC9C83D7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50C3-7D37-4A16-B2B7-4DE8F3CE0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F0195-63CE-4C1D-9C78-CDA8C330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63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BAC5FF5C-5A1F-4EF8-85A8-E1370E4FA7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5848" y="1000443"/>
            <a:ext cx="4951428" cy="4841557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19" name="text" descr="{&quot;templafy&quot;:{&quot;id&quot;:&quot;1d0a0342-2e1c-43e4-b6e0-ae1c5b7dea5d&quot;}}" title="UserProfile.Institut.Faculty">
            <a:extLst>
              <a:ext uri="{FF2B5EF4-FFF2-40B4-BE49-F238E27FC236}">
                <a16:creationId xmlns:a16="http://schemas.microsoft.com/office/drawing/2014/main" id="{610DD8E7-635C-4517-8E21-65C3CB025FFE}"/>
              </a:ext>
            </a:extLst>
          </p:cNvPr>
          <p:cNvSpPr txBox="1">
            <a:spLocks/>
          </p:cNvSpPr>
          <p:nvPr userDrawn="1"/>
        </p:nvSpPr>
        <p:spPr>
          <a:xfrm>
            <a:off x="411163" y="450893"/>
            <a:ext cx="10080000" cy="284778"/>
          </a:xfrm>
          <a:prstGeom prst="rect">
            <a:avLst/>
          </a:prstGeom>
          <a:noFill/>
        </p:spPr>
        <p:txBody>
          <a:bodyPr wrap="square" lIns="10800" tIns="0" rIns="0" bIns="90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Biochemistry and Molecular Biology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FBD90C-157B-45E5-8A90-9560C86CAB4C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" descr="{&quot;templafy&quot;:{&quot;id&quot;:&quot;f05c033b-dfcb-4f95-a047-b5d4faf3baf4&quot;}}" title="Form.Date">
            <a:extLst>
              <a:ext uri="{FF2B5EF4-FFF2-40B4-BE49-F238E27FC236}">
                <a16:creationId xmlns:a16="http://schemas.microsoft.com/office/drawing/2014/main" id="{508E925B-663E-4A1A-8916-BC4FCFEA746C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da-DK" sz="1200" b="0" dirty="0">
                <a:solidFill>
                  <a:schemeClr val="tx1"/>
                </a:solidFill>
              </a:rPr>
              <a:t>August 2019</a:t>
            </a:r>
          </a:p>
        </p:txBody>
      </p:sp>
      <p:pic>
        <p:nvPicPr>
          <p:cNvPr id="13" name="Logo black">
            <a:extLst>
              <a:ext uri="{FF2B5EF4-FFF2-40B4-BE49-F238E27FC236}">
                <a16:creationId xmlns:a16="http://schemas.microsoft.com/office/drawing/2014/main" id="{8790A71A-B09B-4B5F-9D31-846A17201C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17" name="Date Placeholder 14">
            <a:extLst>
              <a:ext uri="{FF2B5EF4-FFF2-40B4-BE49-F238E27FC236}">
                <a16:creationId xmlns:a16="http://schemas.microsoft.com/office/drawing/2014/main" id="{D63CFED0-47FC-4852-81C1-6B705FD6417D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565F4-7FB3-4F2B-AED8-4859D42935AE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</a:p>
        </p:txBody>
      </p:sp>
      <p:pic>
        <p:nvPicPr>
          <p:cNvPr id="15" name="Picture 1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B1BC43CC-AF60-4606-9502-391B9249E6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3" y="6151666"/>
            <a:ext cx="1004048" cy="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9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b" anchorCtr="0"/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A915360E-F247-49FB-821B-5399F132647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15848" y="1000443"/>
            <a:ext cx="4951428" cy="4841557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FB068F22-0263-44BB-8333-C5643293F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8" name="Date Placeholder 14">
            <a:extLst>
              <a:ext uri="{FF2B5EF4-FFF2-40B4-BE49-F238E27FC236}">
                <a16:creationId xmlns:a16="http://schemas.microsoft.com/office/drawing/2014/main" id="{2D08A2CA-4B19-4B39-B540-F97244C446A4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B9F81D-3EAD-42E8-88EC-432C25D7A8F9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</a:p>
        </p:txBody>
      </p:sp>
    </p:spTree>
    <p:extLst>
      <p:ext uri="{BB962C8B-B14F-4D97-AF65-F5344CB8AC3E}">
        <p14:creationId xmlns:p14="http://schemas.microsoft.com/office/powerpoint/2010/main" val="1550034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4697" y="1700212"/>
            <a:ext cx="5367600" cy="414178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41ADC-5992-4476-8E55-8A709AA1B4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73356" y="1700212"/>
            <a:ext cx="4693920" cy="41417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tekst, klik ikon for at tilføje graf/tabel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0" name="Date Placeholder 14">
            <a:extLst>
              <a:ext uri="{FF2B5EF4-FFF2-40B4-BE49-F238E27FC236}">
                <a16:creationId xmlns:a16="http://schemas.microsoft.com/office/drawing/2014/main" id="{BBCDE8CE-8147-4B12-B358-7B7ACA92FF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11" name="Date Placeholder 14">
            <a:extLst>
              <a:ext uri="{FF2B5EF4-FFF2-40B4-BE49-F238E27FC236}">
                <a16:creationId xmlns:a16="http://schemas.microsoft.com/office/drawing/2014/main" id="{7ACE2053-07AA-42FA-A789-E1430CAF7988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D490B9-04D5-4C98-9BAE-36CAE61DE3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CBB1C-1FE3-42F2-ACED-70B0664062B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096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skrift og indhol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C1A9A-6ADC-4F72-A312-ED1DBEF01B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0" y="1028246"/>
            <a:ext cx="5366267" cy="1884283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56969-981A-4869-9324-B595DF89D12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56000" y="1028246"/>
            <a:ext cx="5216400" cy="48253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tekst, klik ikon for at tilføje graf/tabel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5" name="text" descr="{&quot;templafy&quot;:{&quot;id&quot;:&quot;8e1c59a3-31dd-4622-bc9f-2cd1488da29b&quot;}}" title="UserProfile.Institut.Faculty">
            <a:extLst>
              <a:ext uri="{FF2B5EF4-FFF2-40B4-BE49-F238E27FC236}">
                <a16:creationId xmlns:a16="http://schemas.microsoft.com/office/drawing/2014/main" id="{964E632B-B9F2-4547-AC03-2C579124053E}"/>
              </a:ext>
            </a:extLst>
          </p:cNvPr>
          <p:cNvSpPr txBox="1">
            <a:spLocks/>
          </p:cNvSpPr>
          <p:nvPr userDrawn="1"/>
        </p:nvSpPr>
        <p:spPr>
          <a:xfrm>
            <a:off x="411163" y="450893"/>
            <a:ext cx="10080000" cy="284778"/>
          </a:xfrm>
          <a:prstGeom prst="rect">
            <a:avLst/>
          </a:prstGeom>
          <a:noFill/>
        </p:spPr>
        <p:txBody>
          <a:bodyPr wrap="square" lIns="10800" tIns="0" rIns="0" bIns="90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Biochemistry and Molecular Biology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6B1FAA-D7ED-4C71-8DC4-E5439F01BCEB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Logo black">
            <a:extLst>
              <a:ext uri="{FF2B5EF4-FFF2-40B4-BE49-F238E27FC236}">
                <a16:creationId xmlns:a16="http://schemas.microsoft.com/office/drawing/2014/main" id="{CAAF367F-3818-457C-9EE1-320E9050AE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779A9-E4FE-4412-9D9E-BF5BF84D02AB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ECF2D-BB4C-4004-9F8E-08239A4646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949DE-6D77-480D-A4A9-E2E53BE1CE8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5150F5-CFA6-40F1-B2B7-79337C2232BB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</a:p>
        </p:txBody>
      </p:sp>
    </p:spTree>
    <p:extLst>
      <p:ext uri="{BB962C8B-B14F-4D97-AF65-F5344CB8AC3E}">
        <p14:creationId xmlns:p14="http://schemas.microsoft.com/office/powerpoint/2010/main" val="16177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dhold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92202" y="1006605"/>
            <a:ext cx="4680000" cy="1938338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Klik for at tilføje overskrift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99C08-64C3-4ADA-9CD2-FBE2ED8551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2202" y="3387600"/>
            <a:ext cx="4680000" cy="24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9" name="text" descr="{&quot;templafy&quot;:{&quot;id&quot;:&quot;07718ab2-2278-4cd6-b9e4-464cdcf29652&quot;}}" title="UserProfile.Institut.Faculty">
            <a:extLst>
              <a:ext uri="{FF2B5EF4-FFF2-40B4-BE49-F238E27FC236}">
                <a16:creationId xmlns:a16="http://schemas.microsoft.com/office/drawing/2014/main" id="{610DD8E7-635C-4517-8E21-65C3CB025FFE}"/>
              </a:ext>
            </a:extLst>
          </p:cNvPr>
          <p:cNvSpPr txBox="1">
            <a:spLocks/>
          </p:cNvSpPr>
          <p:nvPr userDrawn="1"/>
        </p:nvSpPr>
        <p:spPr>
          <a:xfrm>
            <a:off x="411163" y="450893"/>
            <a:ext cx="10080000" cy="284778"/>
          </a:xfrm>
          <a:prstGeom prst="rect">
            <a:avLst/>
          </a:prstGeom>
          <a:noFill/>
        </p:spPr>
        <p:txBody>
          <a:bodyPr wrap="square" lIns="10800" tIns="0" rIns="0" bIns="90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Biochemistry and Molecular Biology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EA2A3A-0B73-49AA-824B-85FAE9B16B10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" descr="{&quot;templafy&quot;:{&quot;id&quot;:&quot;3465a36f-46fe-4cce-ae72-37edb5e3463b&quot;}}" title="Form.Date">
            <a:extLst>
              <a:ext uri="{FF2B5EF4-FFF2-40B4-BE49-F238E27FC236}">
                <a16:creationId xmlns:a16="http://schemas.microsoft.com/office/drawing/2014/main" id="{6189AE65-D68D-4102-AA1D-2A3BCB6F21BF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da-DK" sz="1200" b="0" dirty="0">
                <a:solidFill>
                  <a:schemeClr val="tx1"/>
                </a:solidFill>
              </a:rPr>
              <a:t>August 2019</a:t>
            </a:r>
          </a:p>
        </p:txBody>
      </p:sp>
      <p:pic>
        <p:nvPicPr>
          <p:cNvPr id="16" name="Logo black">
            <a:extLst>
              <a:ext uri="{FF2B5EF4-FFF2-40B4-BE49-F238E27FC236}">
                <a16:creationId xmlns:a16="http://schemas.microsoft.com/office/drawing/2014/main" id="{B52757AD-346A-4AA0-A5D6-36F8B1FE48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A09FC7B4-885C-4F9D-BD71-AE2FBDB38698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FEE58-0FE9-4218-904C-188D46CD214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22432" y="1000443"/>
            <a:ext cx="5077365" cy="485315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tekst, klik ikon for at tilføje graf/tabel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3F302217-B569-449A-8422-B6650C9BB08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F36464C-AEF7-4BFD-9A97-813102BCA48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8D7263E-B2E5-4CB9-9AAF-C0006E4A04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‹#›</a:t>
            </a:fld>
            <a:endParaRPr lang="da-D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BAA208-28D6-470D-B539-73F9AC20E86C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</a:p>
        </p:txBody>
      </p:sp>
      <p:pic>
        <p:nvPicPr>
          <p:cNvPr id="22" name="Picture 2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925AD45-7637-4671-8BB8-5F9670D0FB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3" y="6151666"/>
            <a:ext cx="1004048" cy="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e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B9A67-E62D-400C-BC42-A3A96AAED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401" y="1028247"/>
            <a:ext cx="2502000" cy="432000"/>
          </a:xfrm>
        </p:spPr>
        <p:txBody>
          <a:bodyPr/>
          <a:lstStyle>
            <a:lvl1pPr>
              <a:lnSpc>
                <a:spcPct val="110000"/>
              </a:lnSpc>
              <a:defRPr sz="1200"/>
            </a:lvl1pPr>
          </a:lstStyle>
          <a:p>
            <a:r>
              <a:rPr lang="da-DK" noProof="0" dirty="0"/>
              <a:t>Klik for at tilføje underoverskrift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60E8CAC-51BD-4862-8B6E-BD3E315677C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11163" y="1475354"/>
            <a:ext cx="2502000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5135A09-8F8A-4D87-8C43-B3A0A80BE2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73164" y="1028246"/>
            <a:ext cx="2502000" cy="432000"/>
          </a:xfrm>
        </p:spPr>
        <p:txBody>
          <a:bodyPr/>
          <a:lstStyle>
            <a:lvl1pPr marL="0" indent="0" algn="l">
              <a:buNone/>
              <a:defRPr sz="12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noProof="0" dirty="0"/>
              <a:t>Klik for at tilføje underoverskrift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62D92C6-668E-491E-B394-72897FAB308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273163" y="1475354"/>
            <a:ext cx="2502000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0F1B1F1-CA40-4EA4-AB68-69DBBD61ED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35163" y="1028246"/>
            <a:ext cx="2502000" cy="432000"/>
          </a:xfrm>
        </p:spPr>
        <p:txBody>
          <a:bodyPr/>
          <a:lstStyle>
            <a:lvl1pPr marL="0" indent="0">
              <a:buNone/>
              <a:defRPr sz="1200" b="1"/>
            </a:lvl1pPr>
            <a:lvl2pPr marL="252000" indent="0">
              <a:buNone/>
              <a:defRPr/>
            </a:lvl2pPr>
          </a:lstStyle>
          <a:p>
            <a:pPr lvl="0"/>
            <a:r>
              <a:rPr lang="da-DK" noProof="0" dirty="0"/>
              <a:t>Klik for at tilføje underoverskrift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3DBEE0FF-2C0E-499E-ACAF-B6F421AF13D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35163" y="1475354"/>
            <a:ext cx="2502000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091117C-5AED-4416-88BA-F1C88ACD7A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97162" y="1028247"/>
            <a:ext cx="2502000" cy="432000"/>
          </a:xfrm>
        </p:spPr>
        <p:txBody>
          <a:bodyPr/>
          <a:lstStyle>
            <a:lvl1pPr marL="0" indent="0">
              <a:buNone/>
              <a:defRPr sz="1200" b="1"/>
            </a:lvl1pPr>
            <a:lvl2pPr marL="252000" indent="0">
              <a:buNone/>
              <a:defRPr/>
            </a:lvl2pPr>
          </a:lstStyle>
          <a:p>
            <a:pPr lvl="0"/>
            <a:r>
              <a:rPr lang="da-DK" noProof="0" dirty="0"/>
              <a:t>Klik for at tilføje underoverskrift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66F31E1-769E-4E9A-9DCC-2C64321A89C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997161" y="1475354"/>
            <a:ext cx="2501999" cy="436664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a-DK" noProof="0" dirty="0"/>
              <a:t>Klik for at tilføje tekst</a:t>
            </a:r>
          </a:p>
          <a:p>
            <a:pPr lvl="1"/>
            <a:r>
              <a:rPr lang="da-DK" noProof="0" dirty="0"/>
              <a:t>Second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2"/>
            <a:r>
              <a:rPr lang="da-DK" noProof="0" dirty="0"/>
              <a:t>Third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3"/>
            <a:r>
              <a:rPr lang="da-DK" noProof="0" dirty="0" err="1"/>
              <a:t>Fourth</a:t>
            </a:r>
            <a:r>
              <a:rPr lang="da-DK" noProof="0" dirty="0"/>
              <a:t> </a:t>
            </a:r>
            <a:r>
              <a:rPr lang="da-DK" noProof="0" dirty="0" err="1"/>
              <a:t>level</a:t>
            </a:r>
            <a:endParaRPr lang="da-DK" noProof="0" dirty="0"/>
          </a:p>
          <a:p>
            <a:pPr lvl="4"/>
            <a:r>
              <a:rPr lang="da-DK" noProof="0" dirty="0"/>
              <a:t>Fifth </a:t>
            </a:r>
            <a:r>
              <a:rPr lang="da-DK" noProof="0" dirty="0" err="1"/>
              <a:t>level</a:t>
            </a:r>
            <a:endParaRPr lang="da-DK" noProof="0" dirty="0"/>
          </a:p>
        </p:txBody>
      </p:sp>
      <p:sp>
        <p:nvSpPr>
          <p:cNvPr id="28" name="Date Placeholder 14">
            <a:extLst>
              <a:ext uri="{FF2B5EF4-FFF2-40B4-BE49-F238E27FC236}">
                <a16:creationId xmlns:a16="http://schemas.microsoft.com/office/drawing/2014/main" id="{1DCD95D8-07B6-42C0-8767-A640B7CA8534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88C40-671D-463C-8463-D77B96C28D8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6E2E0-2E23-491A-B165-353CDF3F79E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B93800-6F51-413B-BA21-0A9967FF338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4195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de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billede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9300" cy="68580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da-DK" dirty="0"/>
              <a:t>Vælg pladsholderen og indsæt billede via Templafy/Skyfish eller ikon eller logo via Templafy/Billeder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6692401" y="1076109"/>
            <a:ext cx="4680000" cy="1822734"/>
          </a:xfrm>
        </p:spPr>
        <p:txBody>
          <a:bodyPr/>
          <a:lstStyle>
            <a:lvl1pPr>
              <a:defRPr/>
            </a:lvl1pPr>
          </a:lstStyle>
          <a:p>
            <a:r>
              <a:rPr lang="da-DK" dirty="0"/>
              <a:t>Klik for at tilføje overskrift, maksimalt 3 linjer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56969-981A-4869-9324-B595DF89D12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92400" y="3387600"/>
            <a:ext cx="4680000" cy="2466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dirty="0"/>
              <a:t>Klik for at tilføje tekst</a:t>
            </a:r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14" name="text" descr="{&quot;templafy&quot;:{&quot;id&quot;:&quot;eb69484b-b548-4c03-877f-664b52098593&quot;}}" title="UserProfile.Institut.Faculty">
            <a:extLst>
              <a:ext uri="{FF2B5EF4-FFF2-40B4-BE49-F238E27FC236}">
                <a16:creationId xmlns:a16="http://schemas.microsoft.com/office/drawing/2014/main" id="{060969B2-E177-4704-95D4-119A98BB90C5}"/>
              </a:ext>
            </a:extLst>
          </p:cNvPr>
          <p:cNvSpPr txBox="1">
            <a:spLocks/>
          </p:cNvSpPr>
          <p:nvPr userDrawn="1"/>
        </p:nvSpPr>
        <p:spPr>
          <a:xfrm>
            <a:off x="6692400" y="450893"/>
            <a:ext cx="4680000" cy="284778"/>
          </a:xfrm>
          <a:prstGeom prst="rect">
            <a:avLst/>
          </a:prstGeom>
          <a:noFill/>
        </p:spPr>
        <p:txBody>
          <a:bodyPr wrap="square" lIns="10800" tIns="0" rIns="0" bIns="90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Biochemistry and Molecular Biology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8D6574-D545-4AC1-804C-76EBF3BEC544}"/>
              </a:ext>
            </a:extLst>
          </p:cNvPr>
          <p:cNvCxnSpPr>
            <a:cxnSpLocks/>
          </p:cNvCxnSpPr>
          <p:nvPr userDrawn="1"/>
        </p:nvCxnSpPr>
        <p:spPr>
          <a:xfrm>
            <a:off x="6691637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Logo black">
            <a:extLst>
              <a:ext uri="{FF2B5EF4-FFF2-40B4-BE49-F238E27FC236}">
                <a16:creationId xmlns:a16="http://schemas.microsoft.com/office/drawing/2014/main" id="{1421C492-A651-4EE4-BB8B-C6886E7B5C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400" y="6294893"/>
            <a:ext cx="784800" cy="211840"/>
          </a:xfrm>
          <a:prstGeom prst="rect">
            <a:avLst/>
          </a:prstGeom>
        </p:spPr>
      </p:pic>
      <p:sp>
        <p:nvSpPr>
          <p:cNvPr id="30" name="Date Placeholder 14">
            <a:extLst>
              <a:ext uri="{FF2B5EF4-FFF2-40B4-BE49-F238E27FC236}">
                <a16:creationId xmlns:a16="http://schemas.microsoft.com/office/drawing/2014/main" id="{2C4B35A0-F8F7-420F-9E06-CC0AAAA0B84F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94981C-CC58-4018-9B19-5053EFA6B6A9}"/>
              </a:ext>
            </a:extLst>
          </p:cNvPr>
          <p:cNvSpPr txBox="1"/>
          <p:nvPr userDrawn="1"/>
        </p:nvSpPr>
        <p:spPr>
          <a:xfrm>
            <a:off x="0" y="-349741"/>
            <a:ext cx="11457183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050" b="1" noProof="1"/>
              <a:t>Skift baggrundsfarve. </a:t>
            </a:r>
            <a:r>
              <a:rPr lang="da-DK" sz="1050" noProof="1"/>
              <a:t>Højreklik på slidet og vælg </a:t>
            </a:r>
            <a:r>
              <a:rPr lang="da-DK" sz="1050" b="1" noProof="1"/>
              <a:t>Formatér baggrund</a:t>
            </a:r>
            <a:r>
              <a:rPr lang="da-DK" sz="1050" noProof="1"/>
              <a:t>. Klik på </a:t>
            </a:r>
            <a:r>
              <a:rPr lang="da-DK" sz="1050" b="1" noProof="1"/>
              <a:t>Fyld farve </a:t>
            </a:r>
            <a:r>
              <a:rPr lang="da-DK" sz="1050" noProof="1"/>
              <a:t>i Formater baggrund vinduet og vælg farve fra øverste række i SDU’s farve palette eller fra den brugerdefinerede farvepalette</a:t>
            </a:r>
          </a:p>
        </p:txBody>
      </p:sp>
    </p:spTree>
    <p:extLst>
      <p:ext uri="{BB962C8B-B14F-4D97-AF65-F5344CB8AC3E}">
        <p14:creationId xmlns:p14="http://schemas.microsoft.com/office/powerpoint/2010/main" val="23072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0400" y="1028247"/>
            <a:ext cx="11379347" cy="16026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 dirty="0"/>
              <a:t>Klik for at redigere i master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400" y="3369040"/>
            <a:ext cx="11371905" cy="2472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a-DK" dirty="0"/>
              <a:t>Første niveau, bullet 16 </a:t>
            </a:r>
            <a:r>
              <a:rPr lang="da-DK" dirty="0" err="1"/>
              <a:t>pkt</a:t>
            </a:r>
            <a:endParaRPr lang="da-DK" dirty="0"/>
          </a:p>
          <a:p>
            <a:pPr lvl="1"/>
            <a:r>
              <a:rPr lang="da-DK" dirty="0"/>
              <a:t>Andet niveau, bullet 14 </a:t>
            </a:r>
            <a:r>
              <a:rPr lang="da-DK" dirty="0" err="1"/>
              <a:t>pkt</a:t>
            </a:r>
            <a:endParaRPr lang="da-DK" dirty="0"/>
          </a:p>
          <a:p>
            <a:pPr lvl="2"/>
            <a:r>
              <a:rPr lang="da-DK" dirty="0"/>
              <a:t>Tredje niveau, bullet 12 </a:t>
            </a:r>
            <a:r>
              <a:rPr lang="da-DK" dirty="0" err="1"/>
              <a:t>pkt</a:t>
            </a:r>
            <a:endParaRPr lang="da-DK" dirty="0"/>
          </a:p>
          <a:p>
            <a:pPr lvl="3"/>
            <a:r>
              <a:rPr lang="da-DK" dirty="0"/>
              <a:t>Fjerde niveau, Header bold 16 </a:t>
            </a:r>
            <a:r>
              <a:rPr lang="da-DK" dirty="0" err="1"/>
              <a:t>pkt</a:t>
            </a:r>
            <a:endParaRPr lang="da-DK" dirty="0"/>
          </a:p>
          <a:p>
            <a:pPr lvl="4"/>
            <a:r>
              <a:rPr lang="da-DK" dirty="0"/>
              <a:t>Femte niveau, Body </a:t>
            </a:r>
            <a:r>
              <a:rPr lang="da-DK" dirty="0" err="1"/>
              <a:t>regular</a:t>
            </a:r>
            <a:r>
              <a:rPr lang="da-DK" dirty="0"/>
              <a:t> 16 </a:t>
            </a:r>
            <a:r>
              <a:rPr lang="da-DK" dirty="0" err="1"/>
              <a:t>pkt</a:t>
            </a:r>
            <a:endParaRPr lang="da-DK" dirty="0"/>
          </a:p>
          <a:p>
            <a:pPr lvl="5"/>
            <a:r>
              <a:rPr lang="da-DK" dirty="0"/>
              <a:t>Sjette niveau, bullet 12 </a:t>
            </a:r>
            <a:r>
              <a:rPr lang="da-DK" dirty="0" err="1"/>
              <a:t>pkt</a:t>
            </a:r>
            <a:endParaRPr lang="da-DK" dirty="0"/>
          </a:p>
          <a:p>
            <a:pPr lvl="6"/>
            <a:r>
              <a:rPr lang="da-DK" dirty="0"/>
              <a:t>Syvende niveau, bullet 12 </a:t>
            </a:r>
            <a:r>
              <a:rPr lang="da-DK" dirty="0" err="1"/>
              <a:t>pkt</a:t>
            </a:r>
            <a:r>
              <a:rPr lang="da-DK" dirty="0"/>
              <a:t> (indryk 1 gang)</a:t>
            </a:r>
          </a:p>
          <a:p>
            <a:pPr lvl="7"/>
            <a:r>
              <a:rPr lang="da-DK" dirty="0"/>
              <a:t>Ottende niveau, Header bold, 12 </a:t>
            </a:r>
            <a:r>
              <a:rPr lang="da-DK" dirty="0" err="1"/>
              <a:t>pkt</a:t>
            </a:r>
            <a:endParaRPr lang="da-DK" dirty="0"/>
          </a:p>
          <a:p>
            <a:pPr lvl="8"/>
            <a:r>
              <a:rPr lang="da-DK" dirty="0"/>
              <a:t>Niende niveau, Body </a:t>
            </a:r>
            <a:r>
              <a:rPr lang="da-DK" dirty="0" err="1"/>
              <a:t>regular</a:t>
            </a:r>
            <a:r>
              <a:rPr lang="da-DK" dirty="0"/>
              <a:t>, 12 </a:t>
            </a:r>
            <a:r>
              <a:rPr lang="da-DK" dirty="0" err="1"/>
              <a:t>pkt</a:t>
            </a:r>
            <a:endParaRPr lang="da-DK" dirty="0"/>
          </a:p>
        </p:txBody>
      </p:sp>
      <p:sp>
        <p:nvSpPr>
          <p:cNvPr id="5" name="OFF_institute"/>
          <p:cNvSpPr>
            <a:spLocks noGrp="1"/>
          </p:cNvSpPr>
          <p:nvPr>
            <p:ph type="ftr" sz="quarter" idx="3"/>
          </p:nvPr>
        </p:nvSpPr>
        <p:spPr>
          <a:xfrm>
            <a:off x="6915600" y="6376129"/>
            <a:ext cx="2240432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 b="0" cap="none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56ADEC3-98E1-4CEA-9AF5-46F4CDD2F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pic>
        <p:nvPicPr>
          <p:cNvPr id="25" name="Logo black">
            <a:extLst>
              <a:ext uri="{FF2B5EF4-FFF2-40B4-BE49-F238E27FC236}">
                <a16:creationId xmlns:a16="http://schemas.microsoft.com/office/drawing/2014/main" id="{860AC4C2-E6D6-4DCE-950A-C298C0AE9B87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" y="6294893"/>
            <a:ext cx="784800" cy="211840"/>
          </a:xfrm>
          <a:prstGeom prst="rect">
            <a:avLst/>
          </a:prstGeom>
        </p:spPr>
      </p:pic>
      <p:sp>
        <p:nvSpPr>
          <p:cNvPr id="26" name="text" descr="{&quot;templafy&quot;:{&quot;id&quot;:&quot;ab86c5d3-869e-44d5-a45d-9c49bae3fba4&quot;}}" title="UserProfile.Institut.Faculty">
            <a:extLst>
              <a:ext uri="{FF2B5EF4-FFF2-40B4-BE49-F238E27FC236}">
                <a16:creationId xmlns:a16="http://schemas.microsoft.com/office/drawing/2014/main" id="{CE7C3F10-04CC-41B1-AD3F-3D1B9AB313F7}"/>
              </a:ext>
            </a:extLst>
          </p:cNvPr>
          <p:cNvSpPr txBox="1">
            <a:spLocks/>
          </p:cNvSpPr>
          <p:nvPr userDrawn="1"/>
        </p:nvSpPr>
        <p:spPr>
          <a:xfrm>
            <a:off x="411160" y="450893"/>
            <a:ext cx="10080000" cy="284778"/>
          </a:xfrm>
          <a:prstGeom prst="rect">
            <a:avLst/>
          </a:prstGeom>
          <a:noFill/>
        </p:spPr>
        <p:txBody>
          <a:bodyPr wrap="square" lIns="10800" tIns="0" rIns="0" bIns="9000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Department of </a:t>
            </a:r>
            <a:r>
              <a:rPr lang="en-US" noProof="0" dirty="0"/>
              <a:t>Biochemistry</a:t>
            </a:r>
            <a:r>
              <a:rPr lang="en-US" dirty="0"/>
              <a:t> and Molecular Biology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C4C210-3CAD-4E96-8F10-9CD4863FC9B7}"/>
              </a:ext>
            </a:extLst>
          </p:cNvPr>
          <p:cNvCxnSpPr>
            <a:cxnSpLocks/>
          </p:cNvCxnSpPr>
          <p:nvPr userDrawn="1"/>
        </p:nvCxnSpPr>
        <p:spPr>
          <a:xfrm>
            <a:off x="410400" y="715665"/>
            <a:ext cx="6992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date" descr="{&quot;templafy&quot;:{&quot;id&quot;:&quot;1f8e5a86-7113-47e3-bf05-d58d89f1660c&quot;}}" title="Form.Date">
            <a:extLst>
              <a:ext uri="{FF2B5EF4-FFF2-40B4-BE49-F238E27FC236}">
                <a16:creationId xmlns:a16="http://schemas.microsoft.com/office/drawing/2014/main" id="{8A346F21-C2D9-45A4-B26D-7DDC2CEB9FB7}"/>
              </a:ext>
            </a:extLst>
          </p:cNvPr>
          <p:cNvSpPr/>
          <p:nvPr userDrawn="1"/>
        </p:nvSpPr>
        <p:spPr>
          <a:xfrm>
            <a:off x="9156032" y="6349384"/>
            <a:ext cx="2624806" cy="1800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GB" sz="1200" b="0" dirty="0">
                <a:solidFill>
                  <a:schemeClr val="tx1"/>
                </a:solidFill>
              </a:rPr>
              <a:t>August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sz="100">
                <a:noFill/>
              </a:defRPr>
            </a:lvl1pPr>
          </a:lstStyle>
          <a:p>
            <a:fld id="{45D37B1E-C366-494F-A587-962AD9AABC8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Date Placeholder 14">
            <a:extLst>
              <a:ext uri="{FF2B5EF4-FFF2-40B4-BE49-F238E27FC236}">
                <a16:creationId xmlns:a16="http://schemas.microsoft.com/office/drawing/2014/main" id="{7DF98717-AAEA-4E2B-96B8-AAAFF896C0EA}"/>
              </a:ext>
            </a:extLst>
          </p:cNvPr>
          <p:cNvSpPr txBox="1">
            <a:spLocks/>
          </p:cNvSpPr>
          <p:nvPr userDrawn="1"/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" kern="1200">
                <a:noFill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1A13B18-F5ED-4611-8DBB-F05123AFBA22}" type="datetimeFigureOut">
              <a:rPr lang="da-DK" smtClean="0"/>
              <a:pPr/>
              <a:t>15-08-2019</a:t>
            </a:fld>
            <a:endParaRPr lang="da-DK" dirty="0"/>
          </a:p>
        </p:txBody>
      </p:sp>
      <p:pic>
        <p:nvPicPr>
          <p:cNvPr id="14" name="Picture 13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3EE349D9-5919-4826-B19D-0DAB60F5B5B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673" y="6151666"/>
            <a:ext cx="1004048" cy="44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522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0" r:id="rId3"/>
    <p:sldLayoutId id="2147483688" r:id="rId4"/>
    <p:sldLayoutId id="2147483690" r:id="rId5"/>
    <p:sldLayoutId id="2147483686" r:id="rId6"/>
    <p:sldLayoutId id="2147483682" r:id="rId7"/>
    <p:sldLayoutId id="2147483689" r:id="rId8"/>
    <p:sldLayoutId id="2147483676" r:id="rId9"/>
    <p:sldLayoutId id="2147483654" r:id="rId10"/>
    <p:sldLayoutId id="2147483685" r:id="rId11"/>
    <p:sldLayoutId id="2147483691" r:id="rId12"/>
    <p:sldLayoutId id="2147483662" r:id="rId13"/>
    <p:sldLayoutId id="2147483692" r:id="rId14"/>
    <p:sldLayoutId id="2147483693" r:id="rId15"/>
    <p:sldLayoutId id="2147483694" r:id="rId16"/>
    <p:sldLayoutId id="2147483695" r:id="rId17"/>
  </p:sldLayoutIdLst>
  <p:hf hdr="0"/>
  <p:txStyles>
    <p:titleStyle>
      <a:lvl1pPr algn="l" defTabSz="914400" rtl="0" eaLnBrk="1" latinLnBrk="0" hangingPunct="1">
        <a:lnSpc>
          <a:spcPct val="97000"/>
        </a:lnSpc>
        <a:spcBef>
          <a:spcPct val="0"/>
        </a:spcBef>
        <a:buNone/>
        <a:tabLst>
          <a:tab pos="1438275" algn="l"/>
        </a:tabLs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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2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04000" indent="-252000" algn="l" defTabSz="9144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à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​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85" userDrawn="1">
          <p15:clr>
            <a:srgbClr val="F26B43"/>
          </p15:clr>
        </p15:guide>
        <p15:guide id="4" orient="horz" pos="1071" userDrawn="1">
          <p15:clr>
            <a:srgbClr val="F26B43"/>
          </p15:clr>
        </p15:guide>
        <p15:guide id="5" pos="259" userDrawn="1">
          <p15:clr>
            <a:srgbClr val="F26B43"/>
          </p15:clr>
        </p15:guide>
        <p15:guide id="6" pos="7421" userDrawn="1">
          <p15:clr>
            <a:srgbClr val="F26B43"/>
          </p15:clr>
        </p15:guide>
        <p15:guide id="7" orient="horz" pos="1253" userDrawn="1">
          <p15:clr>
            <a:srgbClr val="F26B43"/>
          </p15:clr>
        </p15:guide>
        <p15:guide id="8" orient="horz" pos="3680" userDrawn="1">
          <p15:clr>
            <a:srgbClr val="F26B43"/>
          </p15:clr>
        </p15:guide>
        <p15:guide id="9" orient="horz" pos="3916" userDrawn="1">
          <p15:clr>
            <a:srgbClr val="F26B43"/>
          </p15:clr>
        </p15:guide>
        <p15:guide id="10" orient="horz" pos="4094" userDrawn="1">
          <p15:clr>
            <a:srgbClr val="F26B43"/>
          </p15:clr>
        </p15:guide>
        <p15:guide id="11" pos="54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CA1580-EBEF-47B2-8112-8C1DCD60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F9B42-1E17-4062-B684-23C3110B2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7308E-9217-4A14-AB95-6674648BF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E4F96-B770-4341-B0B2-CED07593DF8D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D57B1-B006-48C0-88D6-38B2A09E3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DEA8-FBBC-482C-80BD-625898999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A835E-BD8A-44CB-B543-A68F4D1A9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0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4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9.jpeg"/><Relationship Id="rId2" Type="http://schemas.openxmlformats.org/officeDocument/2006/relationships/customXml" Target="../../customXml/item10.xml"/><Relationship Id="rId1" Type="http://schemas.openxmlformats.org/officeDocument/2006/relationships/customXml" Target="../../customXml/item12.xml"/><Relationship Id="rId6" Type="http://schemas.openxmlformats.org/officeDocument/2006/relationships/image" Target="../media/image138.jpeg"/><Relationship Id="rId5" Type="http://schemas.openxmlformats.org/officeDocument/2006/relationships/image" Target="../media/image137.jpg"/><Relationship Id="rId4" Type="http://schemas.openxmlformats.org/officeDocument/2006/relationships/image" Target="../media/image1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6.xml"/><Relationship Id="rId6" Type="http://schemas.openxmlformats.org/officeDocument/2006/relationships/slide" Target="slide24.xml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slide" Target="slide26.xml"/><Relationship Id="rId4" Type="http://schemas.openxmlformats.org/officeDocument/2006/relationships/slide" Target="slide23.xml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slide" Target="slide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6" Type="http://schemas.openxmlformats.org/officeDocument/2006/relationships/image" Target="../media/image33.png"/><Relationship Id="rId5" Type="http://schemas.openxmlformats.org/officeDocument/2006/relationships/slide" Target="slide2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Relationship Id="rId6" Type="http://schemas.openxmlformats.org/officeDocument/2006/relationships/slide" Target="slide22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4.xml"/><Relationship Id="rId7" Type="http://schemas.openxmlformats.org/officeDocument/2006/relationships/slide" Target="slide2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slide" Target="slide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slide" Target="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3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slide" Target="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jp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1.png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50.svg"/><Relationship Id="rId11" Type="http://schemas.openxmlformats.org/officeDocument/2006/relationships/hyperlink" Target="http://pouringmyartout.wordpress.com/2014/02/14/some-thoughts-on-valentines-day-part-6-and-i-swear-this-is-the-last-one/" TargetMode="External"/><Relationship Id="rId5" Type="http://schemas.openxmlformats.org/officeDocument/2006/relationships/image" Target="../media/image49.png"/><Relationship Id="rId10" Type="http://schemas.openxmlformats.org/officeDocument/2006/relationships/image" Target="../media/image54.jp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1.png"/><Relationship Id="rId2" Type="http://schemas.openxmlformats.org/officeDocument/2006/relationships/customXml" Target="../../customXml/item16.xml"/><Relationship Id="rId1" Type="http://schemas.openxmlformats.org/officeDocument/2006/relationships/customXml" Target="../../customXml/item6.xml"/><Relationship Id="rId6" Type="http://schemas.openxmlformats.org/officeDocument/2006/relationships/image" Target="../media/image50.svg"/><Relationship Id="rId11" Type="http://schemas.openxmlformats.org/officeDocument/2006/relationships/hyperlink" Target="http://pouringmyartout.wordpress.com/2014/02/14/some-thoughts-on-valentines-day-part-6-and-i-swear-this-is-the-last-one/" TargetMode="External"/><Relationship Id="rId5" Type="http://schemas.openxmlformats.org/officeDocument/2006/relationships/image" Target="../media/image49.png"/><Relationship Id="rId15" Type="http://schemas.openxmlformats.org/officeDocument/2006/relationships/image" Target="../media/image126.png"/><Relationship Id="rId10" Type="http://schemas.openxmlformats.org/officeDocument/2006/relationships/image" Target="../media/image54.jp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2.png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80.png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5.xml"/><Relationship Id="rId6" Type="http://schemas.openxmlformats.org/officeDocument/2006/relationships/image" Target="../media/image52.svg"/><Relationship Id="rId11" Type="http://schemas.openxmlformats.org/officeDocument/2006/relationships/image" Target="../media/image57.sv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7.xml"/><Relationship Id="rId1" Type="http://schemas.openxmlformats.org/officeDocument/2006/relationships/customXml" Target="../../customXml/item6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60.svg"/><Relationship Id="rId12" Type="http://schemas.openxmlformats.org/officeDocument/2006/relationships/image" Target="../media/image400.png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8.xml"/><Relationship Id="rId6" Type="http://schemas.openxmlformats.org/officeDocument/2006/relationships/image" Target="../media/image59.png"/><Relationship Id="rId11" Type="http://schemas.openxmlformats.org/officeDocument/2006/relationships/image" Target="../media/image61.png"/><Relationship Id="rId5" Type="http://schemas.openxmlformats.org/officeDocument/2006/relationships/image" Target="../media/image58.pn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5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63.png"/><Relationship Id="rId7" Type="http://schemas.openxmlformats.org/officeDocument/2006/relationships/image" Target="../media/image4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64.svg"/><Relationship Id="rId9" Type="http://schemas.openxmlformats.org/officeDocument/2006/relationships/image" Target="../media/image4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64.svg"/><Relationship Id="rId7" Type="http://schemas.openxmlformats.org/officeDocument/2006/relationships/image" Target="../media/image5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1.png"/><Relationship Id="rId4" Type="http://schemas.openxmlformats.org/officeDocument/2006/relationships/image" Target="../media/image62.png"/><Relationship Id="rId9" Type="http://schemas.openxmlformats.org/officeDocument/2006/relationships/image" Target="../media/image5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15" Type="http://schemas.openxmlformats.org/officeDocument/2006/relationships/image" Target="../media/image1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8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4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0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5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5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5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20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8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jpeg"/><Relationship Id="rId5" Type="http://schemas.openxmlformats.org/officeDocument/2006/relationships/image" Target="../media/image14.jpg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3.jpeg"/><Relationship Id="rId5" Type="http://schemas.openxmlformats.org/officeDocument/2006/relationships/image" Target="../media/image14.jpg"/><Relationship Id="rId4" Type="http://schemas.openxmlformats.org/officeDocument/2006/relationships/image" Target="../media/image1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colorful, colored&#10;&#10;Description automatically generated">
            <a:extLst>
              <a:ext uri="{FF2B5EF4-FFF2-40B4-BE49-F238E27FC236}">
                <a16:creationId xmlns:a16="http://schemas.microsoft.com/office/drawing/2014/main" id="{3007400C-C96F-40E6-BC36-616885DC98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78" y="2258262"/>
            <a:ext cx="3006345" cy="313161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softEdge rad="0"/>
          </a:effectLst>
          <a:scene3d>
            <a:camera prst="orthographicFront">
              <a:rot lat="900000" lon="17400000" rev="0"/>
            </a:camera>
            <a:lightRig rig="threePt" dir="t"/>
          </a:scene3d>
        </p:spPr>
      </p:pic>
      <p:pic>
        <p:nvPicPr>
          <p:cNvPr id="19" name="Picture 18" descr="A close up of a colorful wall&#10;&#10;Description automatically generated">
            <a:extLst>
              <a:ext uri="{FF2B5EF4-FFF2-40B4-BE49-F238E27FC236}">
                <a16:creationId xmlns:a16="http://schemas.microsoft.com/office/drawing/2014/main" id="{A650ED93-F27C-4BC4-BFAB-0062B5CEC83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40" y="2079371"/>
            <a:ext cx="2788149" cy="3485186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>
              <a:rot lat="900000" lon="17399998" rev="0"/>
            </a:camera>
            <a:lightRig rig="threePt" dir="t"/>
          </a:scene3d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B4D33B0F-CAF1-490A-8EA8-04C7F92A2868}"/>
              </a:ext>
            </a:extLst>
          </p:cNvPr>
          <p:cNvSpPr/>
          <p:nvPr/>
        </p:nvSpPr>
        <p:spPr>
          <a:xfrm>
            <a:off x="4272438" y="3654557"/>
            <a:ext cx="606141" cy="368300"/>
          </a:xfrm>
          <a:prstGeom prst="rightArrow">
            <a:avLst/>
          </a:prstGeom>
          <a:gradFill flip="none" rotWithShape="1">
            <a:gsLst>
              <a:gs pos="14000">
                <a:srgbClr val="FF0000"/>
              </a:gs>
              <a:gs pos="46000">
                <a:srgbClr val="FFC5C5"/>
              </a:gs>
              <a:gs pos="66000">
                <a:srgbClr val="FF0000"/>
              </a:gs>
            </a:gsLst>
            <a:lin ang="6000000" scaled="0"/>
            <a:tileRect/>
          </a:gradFill>
          <a:ln>
            <a:solidFill>
              <a:schemeClr val="tx1"/>
            </a:solidFill>
          </a:ln>
          <a:scene3d>
            <a:camera prst="isometricOffAxis1Lef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/>
          </a:p>
        </p:txBody>
      </p:sp>
      <p:pic>
        <p:nvPicPr>
          <p:cNvPr id="22" name="Picture 21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8B26DD2F-6AB7-411F-8C9A-B8AE832588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93" y="1831892"/>
            <a:ext cx="6328432" cy="3955270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>
              <a:rot lat="900000" lon="17400000" rev="0"/>
            </a:camera>
            <a:lightRig rig="threePt" dir="t"/>
          </a:scene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B5404-88DD-4C7D-B8CA-E07E973EF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697" y="1095376"/>
            <a:ext cx="5367600" cy="1323974"/>
          </a:xfrm>
        </p:spPr>
        <p:txBody>
          <a:bodyPr/>
          <a:lstStyle/>
          <a:p>
            <a:r>
              <a:rPr lang="en-US" dirty="0">
                <a:ln>
                  <a:solidFill>
                    <a:schemeClr val="bg1">
                      <a:lumMod val="50000"/>
                    </a:schemeClr>
                  </a:solidFill>
                </a:ln>
                <a:effectLst>
                  <a:glow rad="228600">
                    <a:schemeClr val="bg1">
                      <a:alpha val="40000"/>
                    </a:schemeClr>
                  </a:glow>
                </a:effectLst>
              </a:rPr>
              <a:t>Deep Learning for Image Analysis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5176C8-46F2-47B0-8375-68DED0872C0C}"/>
              </a:ext>
            </a:extLst>
          </p:cNvPr>
          <p:cNvSpPr/>
          <p:nvPr/>
        </p:nvSpPr>
        <p:spPr>
          <a:xfrm>
            <a:off x="664710" y="2633964"/>
            <a:ext cx="1929468" cy="2376000"/>
          </a:xfrm>
          <a:prstGeom prst="rect">
            <a:avLst/>
          </a:prstGeom>
          <a:blipFill dpi="0"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  <a:scene3d>
            <a:camera prst="isometricRightUp">
              <a:rot lat="900001" lon="17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2DA4F2-8211-4960-84B6-79FFABE8541E}"/>
              </a:ext>
            </a:extLst>
          </p:cNvPr>
          <p:cNvSpPr/>
          <p:nvPr/>
        </p:nvSpPr>
        <p:spPr>
          <a:xfrm>
            <a:off x="9782211" y="1646857"/>
            <a:ext cx="1929468" cy="2376000"/>
          </a:xfrm>
          <a:prstGeom prst="rect">
            <a:avLst/>
          </a:prstGeom>
          <a:blipFill dpi="0"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  <a:scene3d>
            <a:camera prst="isometricRightUp">
              <a:rot lat="900001" lon="17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A66FFDD-412F-4CF2-9BA1-D5B085EAB400}"/>
              </a:ext>
            </a:extLst>
          </p:cNvPr>
          <p:cNvSpPr/>
          <p:nvPr/>
        </p:nvSpPr>
        <p:spPr>
          <a:xfrm>
            <a:off x="1711226" y="3654557"/>
            <a:ext cx="606141" cy="368300"/>
          </a:xfrm>
          <a:prstGeom prst="rightArrow">
            <a:avLst/>
          </a:prstGeom>
          <a:gradFill flip="none" rotWithShape="1">
            <a:gsLst>
              <a:gs pos="14000">
                <a:srgbClr val="FF0000"/>
              </a:gs>
              <a:gs pos="46000">
                <a:srgbClr val="FFC5C5"/>
              </a:gs>
              <a:gs pos="66000">
                <a:srgbClr val="FF0000"/>
              </a:gs>
            </a:gsLst>
            <a:lin ang="6000000" scaled="0"/>
            <a:tileRect/>
          </a:gradFill>
          <a:ln>
            <a:solidFill>
              <a:schemeClr val="tx1"/>
            </a:solidFill>
          </a:ln>
          <a:scene3d>
            <a:camera prst="isometricOffAxis1Lef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BEE182-7045-47BD-A5DB-A08A25AC4AEA}"/>
              </a:ext>
            </a:extLst>
          </p:cNvPr>
          <p:cNvSpPr/>
          <p:nvPr/>
        </p:nvSpPr>
        <p:spPr>
          <a:xfrm>
            <a:off x="8378598" y="2621527"/>
            <a:ext cx="1929468" cy="2376000"/>
          </a:xfrm>
          <a:prstGeom prst="rect">
            <a:avLst/>
          </a:prstGeom>
          <a:blipFill dpi="0"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00B0F0"/>
            </a:solidFill>
          </a:ln>
          <a:scene3d>
            <a:camera prst="isometricRightUp">
              <a:rot lat="900001" lon="17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9CE9B9F4-3B51-4405-B04D-56C69C8A39F3}"/>
              </a:ext>
            </a:extLst>
          </p:cNvPr>
          <p:cNvSpPr/>
          <p:nvPr/>
        </p:nvSpPr>
        <p:spPr>
          <a:xfrm>
            <a:off x="9675432" y="3129267"/>
            <a:ext cx="692876" cy="664074"/>
          </a:xfrm>
          <a:prstGeom prst="mathEqual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scene3d>
            <a:camera prst="isometricRightUp">
              <a:rot lat="900001" lon="17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67EBBC-23B6-42D9-8F60-729216D926F6}"/>
              </a:ext>
            </a:extLst>
          </p:cNvPr>
          <p:cNvSpPr txBox="1"/>
          <p:nvPr/>
        </p:nvSpPr>
        <p:spPr>
          <a:xfrm>
            <a:off x="357547" y="5667375"/>
            <a:ext cx="18963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/>
              <a:t>Bjarne Thorsted</a:t>
            </a:r>
          </a:p>
          <a:p>
            <a:r>
              <a:rPr lang="en-US" sz="1600"/>
              <a:t>bjarnet@bmb.sdu.dk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B2CE8411-3059-45CC-BE9E-C89FE2DD56DA}"/>
              </a:ext>
            </a:extLst>
          </p:cNvPr>
          <p:cNvSpPr/>
          <p:nvPr/>
        </p:nvSpPr>
        <p:spPr>
          <a:xfrm>
            <a:off x="2950468" y="3654557"/>
            <a:ext cx="606141" cy="368300"/>
          </a:xfrm>
          <a:prstGeom prst="rightArrow">
            <a:avLst/>
          </a:prstGeom>
          <a:gradFill flip="none" rotWithShape="1">
            <a:gsLst>
              <a:gs pos="14000">
                <a:srgbClr val="FF0000"/>
              </a:gs>
              <a:gs pos="46000">
                <a:srgbClr val="FFC5C5"/>
              </a:gs>
              <a:gs pos="66000">
                <a:srgbClr val="FF0000"/>
              </a:gs>
            </a:gsLst>
            <a:lin ang="6000000" scaled="0"/>
            <a:tileRect/>
          </a:gradFill>
          <a:ln>
            <a:solidFill>
              <a:schemeClr val="tx1"/>
            </a:solidFill>
          </a:ln>
          <a:scene3d>
            <a:camera prst="isometricOffAxis1Lef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50B43FD-1442-4BCB-A440-476494FEF7A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19" y="2138766"/>
            <a:ext cx="2646429" cy="3308036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>
              <a:rot lat="900000" lon="17400000" rev="0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8EBA08-05AC-4034-AF06-F5AE011247F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474" y="2557072"/>
            <a:ext cx="2372566" cy="2471424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orthographicFront">
              <a:rot lat="900000" lon="17400000" rev="0"/>
            </a:camera>
            <a:lightRig rig="threePt" dir="t"/>
          </a:scene3d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85794E31-24B8-4246-B85C-D27F5C0BFFC7}"/>
              </a:ext>
            </a:extLst>
          </p:cNvPr>
          <p:cNvSpPr/>
          <p:nvPr/>
        </p:nvSpPr>
        <p:spPr>
          <a:xfrm>
            <a:off x="5938753" y="3626588"/>
            <a:ext cx="606141" cy="368300"/>
          </a:xfrm>
          <a:prstGeom prst="rightArrow">
            <a:avLst/>
          </a:prstGeom>
          <a:gradFill flip="none" rotWithShape="1">
            <a:gsLst>
              <a:gs pos="14000">
                <a:srgbClr val="FF0000"/>
              </a:gs>
              <a:gs pos="46000">
                <a:srgbClr val="FFC5C5"/>
              </a:gs>
              <a:gs pos="66000">
                <a:srgbClr val="FF0000"/>
              </a:gs>
            </a:gsLst>
            <a:lin ang="6000000" scaled="0"/>
            <a:tileRect/>
          </a:gradFill>
          <a:ln>
            <a:solidFill>
              <a:schemeClr val="tx1"/>
            </a:solidFill>
          </a:ln>
          <a:scene3d>
            <a:camera prst="isometricOffAxis1Lef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6C17C1D-5FC7-4CA8-B29E-B3FC4B5EC57A}"/>
              </a:ext>
            </a:extLst>
          </p:cNvPr>
          <p:cNvSpPr/>
          <p:nvPr/>
        </p:nvSpPr>
        <p:spPr>
          <a:xfrm>
            <a:off x="7182917" y="3608634"/>
            <a:ext cx="606141" cy="368300"/>
          </a:xfrm>
          <a:prstGeom prst="rightArrow">
            <a:avLst/>
          </a:prstGeom>
          <a:gradFill flip="none" rotWithShape="1">
            <a:gsLst>
              <a:gs pos="14000">
                <a:srgbClr val="FF0000"/>
              </a:gs>
              <a:gs pos="46000">
                <a:srgbClr val="FFC5C5"/>
              </a:gs>
              <a:gs pos="66000">
                <a:srgbClr val="FF0000"/>
              </a:gs>
            </a:gsLst>
            <a:lin ang="6000000" scaled="0"/>
            <a:tileRect/>
          </a:gradFill>
          <a:ln>
            <a:solidFill>
              <a:schemeClr val="tx1"/>
            </a:solidFill>
          </a:ln>
          <a:scene3d>
            <a:camera prst="isometricOffAxis1Lef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A850460-0119-4493-B2BE-0B72251479C3}"/>
              </a:ext>
            </a:extLst>
          </p:cNvPr>
          <p:cNvSpPr/>
          <p:nvPr/>
        </p:nvSpPr>
        <p:spPr>
          <a:xfrm>
            <a:off x="8311871" y="3608634"/>
            <a:ext cx="606141" cy="368300"/>
          </a:xfrm>
          <a:prstGeom prst="rightArrow">
            <a:avLst/>
          </a:prstGeom>
          <a:gradFill flip="none" rotWithShape="1">
            <a:gsLst>
              <a:gs pos="14000">
                <a:srgbClr val="FF0000"/>
              </a:gs>
              <a:gs pos="46000">
                <a:srgbClr val="FFC5C5"/>
              </a:gs>
              <a:gs pos="66000">
                <a:srgbClr val="FF0000"/>
              </a:gs>
            </a:gsLst>
            <a:lin ang="6000000" scaled="0"/>
            <a:tileRect/>
          </a:gradFill>
          <a:ln>
            <a:solidFill>
              <a:schemeClr val="tx1"/>
            </a:solidFill>
          </a:ln>
          <a:scene3d>
            <a:camera prst="isometricOffAxis1Lef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65267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D739-4079-47FD-87A9-68372326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45810"/>
            <a:ext cx="765175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da-DK" sz="5000" dirty="0" err="1">
                <a:latin typeface="+mj-lt"/>
                <a:cs typeface="+mj-cs"/>
              </a:rPr>
              <a:t>Also</a:t>
            </a:r>
            <a:r>
              <a:rPr lang="da-DK" sz="5000" dirty="0">
                <a:latin typeface="+mj-lt"/>
                <a:cs typeface="+mj-cs"/>
              </a:rPr>
              <a:t> in </a:t>
            </a:r>
            <a:r>
              <a:rPr lang="da-DK" sz="5000" dirty="0" err="1">
                <a:latin typeface="+mj-lt"/>
                <a:cs typeface="+mj-cs"/>
              </a:rPr>
              <a:t>biomedical</a:t>
            </a:r>
            <a:r>
              <a:rPr lang="da-DK" sz="5000" dirty="0">
                <a:latin typeface="+mj-lt"/>
                <a:cs typeface="+mj-cs"/>
              </a:rPr>
              <a:t> science</a:t>
            </a:r>
            <a:endParaRPr lang="en-US" sz="5000" dirty="0">
              <a:latin typeface="+mj-lt"/>
              <a:cs typeface="+mj-cs"/>
            </a:endParaRPr>
          </a:p>
        </p:txBody>
      </p:sp>
      <p:sp>
        <p:nvSpPr>
          <p:cNvPr id="13" name="Freeform 17">
            <a:extLst>
              <a:ext uri="{FF2B5EF4-FFF2-40B4-BE49-F238E27FC236}">
                <a16:creationId xmlns:a16="http://schemas.microsoft.com/office/drawing/2014/main" id="{14D8491E-61E0-4939-B77E-8B58E112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3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7F282F-9056-4C6A-B94A-AC0253B5FF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93" y="2426125"/>
            <a:ext cx="3220340" cy="1811442"/>
          </a:xfrm>
          <a:prstGeom prst="rect">
            <a:avLst/>
          </a:prstGeom>
        </p:spPr>
      </p:pic>
      <p:sp>
        <p:nvSpPr>
          <p:cNvPr id="15" name="Freeform 18">
            <a:extLst>
              <a:ext uri="{FF2B5EF4-FFF2-40B4-BE49-F238E27FC236}">
                <a16:creationId xmlns:a16="http://schemas.microsoft.com/office/drawing/2014/main" id="{E2129A46-8F64-4F45-A226-F09DCA07B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94BCE-2350-4F7A-9D9A-AEABBE75E2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9" y="4675127"/>
            <a:ext cx="4174388" cy="1565393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06BCD8B-1AF4-4B66-A917-28CB76FBF7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390" y="321733"/>
            <a:ext cx="2584595" cy="180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9571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3D5A-41D2-4904-BDC2-88371A1F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Software and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9009-2221-4D32-AEBC-633FDAC67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4" y="1989138"/>
            <a:ext cx="5511600" cy="385286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 err="1"/>
              <a:t>Both</a:t>
            </a:r>
            <a:r>
              <a:rPr lang="da-DK" sz="2000" b="1" dirty="0"/>
              <a:t> </a:t>
            </a:r>
            <a:r>
              <a:rPr lang="da-DK" sz="2000" b="1" dirty="0" err="1"/>
              <a:t>networks</a:t>
            </a:r>
            <a:r>
              <a:rPr lang="da-DK" sz="2000" b="1" dirty="0"/>
              <a:t> </a:t>
            </a:r>
            <a:r>
              <a:rPr lang="da-DK" sz="2000" b="1" dirty="0" err="1"/>
              <a:t>are</a:t>
            </a:r>
            <a:r>
              <a:rPr lang="da-DK" sz="2000" b="1" dirty="0"/>
              <a:t> </a:t>
            </a:r>
            <a:r>
              <a:rPr lang="da-DK" sz="2000" b="1" dirty="0" err="1"/>
              <a:t>able</a:t>
            </a:r>
            <a:r>
              <a:rPr lang="da-DK" sz="2000" b="1" dirty="0"/>
              <a:t> to </a:t>
            </a:r>
            <a:r>
              <a:rPr lang="da-DK" sz="2000" b="1" dirty="0" err="1"/>
              <a:t>converge</a:t>
            </a:r>
            <a:endParaRPr lang="da-DK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U-</a:t>
            </a:r>
            <a:r>
              <a:rPr lang="da-DK" sz="2000" b="1" dirty="0" err="1"/>
              <a:t>ResNet</a:t>
            </a:r>
            <a:r>
              <a:rPr lang="da-DK" sz="2000" b="1" dirty="0"/>
              <a:t> has </a:t>
            </a:r>
            <a:r>
              <a:rPr lang="da-DK" sz="2000" b="1" dirty="0" err="1"/>
              <a:t>fewer</a:t>
            </a:r>
            <a:r>
              <a:rPr lang="da-DK" sz="2000" b="1" dirty="0"/>
              <a:t> 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U-Net has </a:t>
            </a:r>
            <a:r>
              <a:rPr lang="da-DK" sz="2000" b="1" dirty="0" err="1"/>
              <a:t>many</a:t>
            </a:r>
            <a:r>
              <a:rPr lang="da-DK" sz="2000" b="1" dirty="0"/>
              <a:t> </a:t>
            </a:r>
            <a:r>
              <a:rPr lang="da-DK" sz="2000" b="1" dirty="0" err="1"/>
              <a:t>inactive</a:t>
            </a:r>
            <a:r>
              <a:rPr lang="da-DK" sz="2000" b="1" dirty="0"/>
              <a:t> 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 err="1"/>
              <a:t>Achieves</a:t>
            </a:r>
            <a:r>
              <a:rPr lang="da-DK" sz="2000" b="1" dirty="0"/>
              <a:t> </a:t>
            </a:r>
            <a:r>
              <a:rPr lang="da-DK" sz="2000" b="1" dirty="0" err="1"/>
              <a:t>higher</a:t>
            </a:r>
            <a:r>
              <a:rPr lang="da-DK" sz="2000" b="1" dirty="0"/>
              <a:t> </a:t>
            </a:r>
            <a:r>
              <a:rPr lang="da-DK" sz="2000" b="1" dirty="0" err="1"/>
              <a:t>accuracy</a:t>
            </a:r>
            <a:endParaRPr lang="da-DK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Overall </a:t>
            </a:r>
            <a:r>
              <a:rPr lang="da-DK" sz="2000" b="1" dirty="0" err="1"/>
              <a:t>shape</a:t>
            </a:r>
            <a:r>
              <a:rPr lang="da-DK" sz="2000" b="1" dirty="0"/>
              <a:t> looks </a:t>
            </a:r>
            <a:r>
              <a:rPr lang="da-DK" sz="2000" b="1" dirty="0" err="1"/>
              <a:t>good</a:t>
            </a:r>
            <a:endParaRPr lang="en-US" sz="2000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2B918E-37DC-46EC-94EA-8B11FD09F12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68" y="1675053"/>
            <a:ext cx="5805149" cy="4551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A0F1C-20A8-42E1-84DB-3077118A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28 January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4B652-DE0F-418E-B4C9-A408B4B4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100</a:t>
            </a:fld>
            <a:endParaRPr lang="en-GB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15528F0-0A76-46A7-AA6B-43BF39949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4"/>
          <a:stretch/>
        </p:blipFill>
        <p:spPr>
          <a:xfrm>
            <a:off x="10007029" y="1675053"/>
            <a:ext cx="2015888" cy="4551085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994A7B3-50BA-45FD-9C41-F579832359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98995" r="99182"/>
          <a:stretch/>
        </p:blipFill>
        <p:spPr>
          <a:xfrm>
            <a:off x="6217770" y="6180418"/>
            <a:ext cx="47930" cy="45719"/>
          </a:xfrm>
          <a:prstGeom prst="rtTriangle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599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3D5A-41D2-4904-BDC2-88371A1F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Software and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9009-2221-4D32-AEBC-633FDAC67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4" y="1989138"/>
            <a:ext cx="5511600" cy="3852862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 err="1"/>
              <a:t>Both</a:t>
            </a:r>
            <a:r>
              <a:rPr lang="da-DK" sz="2000" b="1" dirty="0"/>
              <a:t> </a:t>
            </a:r>
            <a:r>
              <a:rPr lang="da-DK" sz="2000" b="1" dirty="0" err="1"/>
              <a:t>networks</a:t>
            </a:r>
            <a:r>
              <a:rPr lang="da-DK" sz="2000" b="1" dirty="0"/>
              <a:t> </a:t>
            </a:r>
            <a:r>
              <a:rPr lang="da-DK" sz="2000" b="1" dirty="0" err="1"/>
              <a:t>are</a:t>
            </a:r>
            <a:r>
              <a:rPr lang="da-DK" sz="2000" b="1" dirty="0"/>
              <a:t> </a:t>
            </a:r>
            <a:r>
              <a:rPr lang="da-DK" sz="2000" b="1" dirty="0" err="1"/>
              <a:t>able</a:t>
            </a:r>
            <a:r>
              <a:rPr lang="da-DK" sz="2000" b="1" dirty="0"/>
              <a:t> to </a:t>
            </a:r>
            <a:r>
              <a:rPr lang="da-DK" sz="2000" b="1" dirty="0" err="1"/>
              <a:t>converge</a:t>
            </a:r>
            <a:endParaRPr lang="da-DK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U-</a:t>
            </a:r>
            <a:r>
              <a:rPr lang="da-DK" sz="2000" b="1" dirty="0" err="1"/>
              <a:t>ResNet</a:t>
            </a:r>
            <a:r>
              <a:rPr lang="da-DK" sz="2000" b="1" dirty="0"/>
              <a:t> has </a:t>
            </a:r>
            <a:r>
              <a:rPr lang="da-DK" sz="2000" b="1" dirty="0" err="1"/>
              <a:t>fewer</a:t>
            </a:r>
            <a:r>
              <a:rPr lang="da-DK" sz="2000" b="1" dirty="0"/>
              <a:t> 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U-Net has </a:t>
            </a:r>
            <a:r>
              <a:rPr lang="da-DK" sz="2000" b="1" dirty="0" err="1"/>
              <a:t>many</a:t>
            </a:r>
            <a:r>
              <a:rPr lang="da-DK" sz="2000" b="1" dirty="0"/>
              <a:t> </a:t>
            </a:r>
            <a:r>
              <a:rPr lang="da-DK" sz="2000" b="1" dirty="0" err="1"/>
              <a:t>inactive</a:t>
            </a:r>
            <a:r>
              <a:rPr lang="da-DK" sz="2000" b="1" dirty="0"/>
              <a:t> 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 err="1"/>
              <a:t>Achieves</a:t>
            </a:r>
            <a:r>
              <a:rPr lang="da-DK" sz="2000" b="1" dirty="0"/>
              <a:t> </a:t>
            </a:r>
            <a:r>
              <a:rPr lang="da-DK" sz="2000" b="1" dirty="0" err="1"/>
              <a:t>higher</a:t>
            </a:r>
            <a:r>
              <a:rPr lang="da-DK" sz="2000" b="1" dirty="0"/>
              <a:t> </a:t>
            </a:r>
            <a:r>
              <a:rPr lang="da-DK" sz="2000" b="1" dirty="0" err="1"/>
              <a:t>accuracy</a:t>
            </a:r>
            <a:endParaRPr lang="da-DK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Overall </a:t>
            </a:r>
            <a:r>
              <a:rPr lang="da-DK" sz="2000" b="1" dirty="0" err="1"/>
              <a:t>shape</a:t>
            </a:r>
            <a:r>
              <a:rPr lang="da-DK" sz="2000" b="1" dirty="0"/>
              <a:t> looks </a:t>
            </a:r>
            <a:r>
              <a:rPr lang="da-DK" sz="2000" b="1" dirty="0" err="1"/>
              <a:t>good</a:t>
            </a:r>
            <a:endParaRPr lang="en-US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 err="1"/>
              <a:t>Semantic</a:t>
            </a:r>
            <a:r>
              <a:rPr lang="da-DK" sz="2000" b="1" dirty="0"/>
              <a:t> </a:t>
            </a:r>
            <a:r>
              <a:rPr lang="da-DK" sz="2000" b="1" dirty="0" err="1"/>
              <a:t>segmentation</a:t>
            </a:r>
            <a:r>
              <a:rPr lang="da-DK" sz="2000" b="1" dirty="0"/>
              <a:t> </a:t>
            </a:r>
            <a:r>
              <a:rPr lang="da-DK" sz="2000" b="1" dirty="0" err="1"/>
              <a:t>accuracy</a:t>
            </a:r>
            <a:r>
              <a:rPr lang="da-DK" sz="2000" b="1" dirty="0"/>
              <a:t> </a:t>
            </a:r>
            <a:r>
              <a:rPr lang="da-DK" sz="2000" b="1" dirty="0" err="1"/>
              <a:t>subpar</a:t>
            </a:r>
            <a:endParaRPr lang="da-DK" sz="2000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2B918E-37DC-46EC-94EA-8B11FD09F12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68" y="1675053"/>
            <a:ext cx="5805149" cy="4551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A0F1C-20A8-42E1-84DB-3077118A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28 January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4B652-DE0F-418E-B4C9-A408B4B4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101</a:t>
            </a:fld>
            <a:endParaRPr lang="en-GB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15528F0-0A76-46A7-AA6B-43BF39949B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4"/>
          <a:stretch/>
        </p:blipFill>
        <p:spPr>
          <a:xfrm>
            <a:off x="10007029" y="1675053"/>
            <a:ext cx="2015888" cy="4551085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994A7B3-50BA-45FD-9C41-F579832359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>
          <a:xfrm>
            <a:off x="6217769" y="1675052"/>
            <a:ext cx="5805148" cy="4551085"/>
          </a:xfrm>
          <a:prstGeom prst="rtTriangle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520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CD481E-DFFC-4271-BF56-B8A2ED42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Outlook and </a:t>
            </a:r>
            <a:r>
              <a:rPr lang="da-DK" dirty="0" err="1"/>
              <a:t>Conclusion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92E9DD-64FE-4833-A88A-98D364D0B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a-DK" sz="2000" b="1" dirty="0" err="1"/>
              <a:t>Continue</a:t>
            </a:r>
            <a:r>
              <a:rPr lang="da-DK" sz="2000" b="1" dirty="0"/>
              <a:t> </a:t>
            </a:r>
            <a:r>
              <a:rPr lang="da-DK" sz="2000" b="1" dirty="0" err="1"/>
              <a:t>experimenting</a:t>
            </a:r>
            <a:r>
              <a:rPr lang="da-DK" sz="2000" b="1" dirty="0"/>
              <a:t> with </a:t>
            </a:r>
            <a:r>
              <a:rPr lang="da-DK" sz="2000" b="1" dirty="0" err="1"/>
              <a:t>network</a:t>
            </a:r>
            <a:r>
              <a:rPr lang="da-DK" sz="2000" b="1" dirty="0"/>
              <a:t> </a:t>
            </a:r>
            <a:r>
              <a:rPr lang="da-DK" sz="2000" b="1" dirty="0" err="1"/>
              <a:t>architectures</a:t>
            </a:r>
            <a:endParaRPr lang="da-DK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 b="1" dirty="0" err="1"/>
              <a:t>Acquire</a:t>
            </a:r>
            <a:r>
              <a:rPr lang="da-DK" sz="2000" b="1" dirty="0"/>
              <a:t> </a:t>
            </a:r>
            <a:r>
              <a:rPr lang="da-DK" sz="2000" b="1" dirty="0" err="1"/>
              <a:t>additional</a:t>
            </a:r>
            <a:r>
              <a:rPr lang="da-DK" sz="2000" b="1" dirty="0"/>
              <a:t> data (images and labels)</a:t>
            </a:r>
          </a:p>
          <a:p>
            <a:pPr>
              <a:buFont typeface="Arial" panose="020B0604020202020204" pitchFamily="34" charset="0"/>
              <a:buChar char="•"/>
            </a:pPr>
            <a:endParaRPr lang="da-DK" sz="2000" b="1" dirty="0"/>
          </a:p>
          <a:p>
            <a:pPr marL="0" indent="0">
              <a:buNone/>
            </a:pPr>
            <a:r>
              <a:rPr lang="da-DK" sz="2000" b="1" dirty="0"/>
              <a:t>Are Neural Networks </a:t>
            </a:r>
            <a:r>
              <a:rPr lang="da-DK" sz="2000" b="1" dirty="0" err="1"/>
              <a:t>feasible</a:t>
            </a:r>
            <a:r>
              <a:rPr lang="da-DK" sz="2000" b="1" dirty="0"/>
              <a:t> for </a:t>
            </a:r>
            <a:r>
              <a:rPr lang="da-DK" sz="2000" b="1" dirty="0" err="1"/>
              <a:t>you</a:t>
            </a:r>
            <a:r>
              <a:rPr lang="da-DK" sz="2000" b="1" dirty="0"/>
              <a:t>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000" b="1" dirty="0" err="1"/>
              <a:t>Tensorflow</a:t>
            </a:r>
            <a:r>
              <a:rPr lang="da-DK" sz="2000" b="1" dirty="0"/>
              <a:t> 2.0 and </a:t>
            </a:r>
            <a:r>
              <a:rPr lang="da-DK" sz="2000" b="1" dirty="0" err="1"/>
              <a:t>tf.keras</a:t>
            </a:r>
            <a:r>
              <a:rPr lang="da-DK" sz="2000" b="1" dirty="0"/>
              <a:t> </a:t>
            </a:r>
            <a:r>
              <a:rPr lang="da-DK" sz="2000" b="1" dirty="0" err="1"/>
              <a:t>makes</a:t>
            </a:r>
            <a:r>
              <a:rPr lang="da-DK" sz="2000" b="1" dirty="0"/>
              <a:t> </a:t>
            </a:r>
            <a:r>
              <a:rPr lang="da-DK" sz="2000" b="1" dirty="0" err="1"/>
              <a:t>NNs</a:t>
            </a:r>
            <a:r>
              <a:rPr lang="da-DK" sz="2000" b="1" dirty="0"/>
              <a:t> </a:t>
            </a:r>
            <a:r>
              <a:rPr lang="da-DK" sz="2000" b="1" dirty="0" err="1"/>
              <a:t>increasingly</a:t>
            </a:r>
            <a:r>
              <a:rPr lang="da-DK" sz="2000" b="1" dirty="0"/>
              <a:t> simple to </a:t>
            </a:r>
            <a:r>
              <a:rPr lang="da-DK" sz="2000" b="1" dirty="0" err="1"/>
              <a:t>build</a:t>
            </a:r>
            <a:endParaRPr lang="da-DK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 b="1" dirty="0" err="1"/>
              <a:t>Less</a:t>
            </a:r>
            <a:r>
              <a:rPr lang="da-DK" sz="2000" b="1" dirty="0"/>
              <a:t> </a:t>
            </a:r>
            <a:r>
              <a:rPr lang="da-DK" sz="2000" b="1" dirty="0" err="1"/>
              <a:t>knowledge</a:t>
            </a:r>
            <a:r>
              <a:rPr lang="da-DK" sz="2000" b="1" dirty="0"/>
              <a:t> </a:t>
            </a:r>
            <a:r>
              <a:rPr lang="da-DK" sz="2000" b="1" dirty="0" err="1"/>
              <a:t>required</a:t>
            </a:r>
            <a:endParaRPr lang="da-DK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000" b="1" dirty="0"/>
              <a:t>Focus on data </a:t>
            </a:r>
            <a:r>
              <a:rPr lang="da-DK" sz="2000" b="1" dirty="0" err="1"/>
              <a:t>rather</a:t>
            </a:r>
            <a:r>
              <a:rPr lang="da-DK" sz="2000" b="1" dirty="0"/>
              <a:t> </a:t>
            </a:r>
            <a:r>
              <a:rPr lang="da-DK" sz="2000" b="1" dirty="0" err="1"/>
              <a:t>than</a:t>
            </a:r>
            <a:r>
              <a:rPr lang="da-DK" sz="2000" b="1" dirty="0"/>
              <a:t> </a:t>
            </a:r>
            <a:r>
              <a:rPr lang="da-DK" sz="2000" b="1" dirty="0" err="1"/>
              <a:t>network</a:t>
            </a:r>
            <a:endParaRPr lang="da-DK" sz="2000" b="1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CFEF8-EFEB-44B1-BFBD-E6D5953F3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28 January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DF5E3-7A2A-4281-BFD6-8182C07A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102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4179215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BFF67-C667-4DD5-A3F2-3364D4DB00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C330ED-9B91-4300-8BEB-8F1322B7BEC6}" type="datetime1">
              <a:rPr lang="en-US" smtClean="0"/>
              <a:t>8/15/2019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64F3B-627D-412C-8386-88A0672B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15" name="Content Placeholder 14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8010F8BF-C0A3-47BE-B776-EF449F5711A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29" y="1706312"/>
            <a:ext cx="743943" cy="936625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4FA43F-FFA5-464E-A02D-C51BFC829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6094" y="1706312"/>
            <a:ext cx="3564000" cy="604801"/>
          </a:xfrm>
        </p:spPr>
        <p:txBody>
          <a:bodyPr/>
          <a:lstStyle/>
          <a:p>
            <a:r>
              <a:rPr lang="en-US" sz="1800" dirty="0"/>
              <a:t>Assoc. Prof. Jonathan R. Brewer</a:t>
            </a:r>
          </a:p>
          <a:p>
            <a:r>
              <a:rPr lang="en-US" sz="1800" dirty="0"/>
              <a:t>Director of </a:t>
            </a:r>
            <a:r>
              <a:rPr lang="en-US" sz="1800" dirty="0" err="1"/>
              <a:t>DaMBIC</a:t>
            </a:r>
            <a:r>
              <a:rPr lang="en-US" sz="1800" dirty="0"/>
              <a:t>-NAT</a:t>
            </a:r>
          </a:p>
        </p:txBody>
      </p:sp>
      <p:pic>
        <p:nvPicPr>
          <p:cNvPr id="19" name="Content Placeholder 18" descr="A picture containing sky, outdoor, person, tree&#10;&#10;Description generated with very high confidence">
            <a:extLst>
              <a:ext uri="{FF2B5EF4-FFF2-40B4-BE49-F238E27FC236}">
                <a16:creationId xmlns:a16="http://schemas.microsoft.com/office/drawing/2014/main" id="{E4F6EFF6-7728-4B54-B791-F82B5BBFFE8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29" y="2866877"/>
            <a:ext cx="731520" cy="7315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E54B60-FAA7-4999-96EE-1208D41EF2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1299" y="2866877"/>
            <a:ext cx="3564000" cy="913361"/>
          </a:xfrm>
        </p:spPr>
        <p:txBody>
          <a:bodyPr/>
          <a:lstStyle/>
          <a:p>
            <a:r>
              <a:rPr lang="en-US" sz="1800" dirty="0"/>
              <a:t>Dr. Thomas Walter</a:t>
            </a:r>
          </a:p>
          <a:p>
            <a:r>
              <a:rPr lang="en-US" sz="1800" dirty="0"/>
              <a:t>Director of Centre for Computational Biology (CBIO)</a:t>
            </a:r>
          </a:p>
          <a:p>
            <a:endParaRPr lang="en-US" sz="1800" dirty="0"/>
          </a:p>
        </p:txBody>
      </p:sp>
      <p:pic>
        <p:nvPicPr>
          <p:cNvPr id="17" name="Content Placeholder 16" descr="A person in glasses looking at the camera&#10;&#10;Description generated with very high confidence">
            <a:extLst>
              <a:ext uri="{FF2B5EF4-FFF2-40B4-BE49-F238E27FC236}">
                <a16:creationId xmlns:a16="http://schemas.microsoft.com/office/drawing/2014/main" id="{10ED1654-A93C-4FAA-A4FF-F85183249BD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91" y="2838110"/>
            <a:ext cx="743943" cy="93662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ADEBC2-02CB-4DBA-8B71-35A2C0BF65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04899" y="2838110"/>
            <a:ext cx="3564000" cy="604801"/>
          </a:xfrm>
        </p:spPr>
        <p:txBody>
          <a:bodyPr/>
          <a:lstStyle/>
          <a:p>
            <a:r>
              <a:rPr lang="en-US" sz="1800" dirty="0"/>
              <a:t>Dr. Vita Solovyeva</a:t>
            </a:r>
          </a:p>
          <a:p>
            <a:r>
              <a:rPr lang="en-US" sz="1800" dirty="0" err="1"/>
              <a:t>DaMBIC</a:t>
            </a:r>
            <a:r>
              <a:rPr lang="en-US" sz="1800" dirty="0"/>
              <a:t> Core Facility Manager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970AD8-A3C3-482A-95AC-2ED3161FA42F}"/>
              </a:ext>
            </a:extLst>
          </p:cNvPr>
          <p:cNvSpPr txBox="1"/>
          <p:nvPr/>
        </p:nvSpPr>
        <p:spPr>
          <a:xfrm>
            <a:off x="378000" y="1015200"/>
            <a:ext cx="433452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 dirty="0"/>
              <a:t>Thank you for your attention!</a:t>
            </a:r>
            <a:endParaRPr 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B30D6D-EC8F-4067-BF4E-B3DF8C3E53DF}"/>
              </a:ext>
            </a:extLst>
          </p:cNvPr>
          <p:cNvSpPr txBox="1"/>
          <p:nvPr/>
        </p:nvSpPr>
        <p:spPr>
          <a:xfrm>
            <a:off x="6988772" y="1015200"/>
            <a:ext cx="433452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/>
              <a:t>Acknowledgements</a:t>
            </a:r>
            <a:endParaRPr lang="en-US" sz="1600" b="1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F8791487-E70C-413E-B897-E6F90691898F}"/>
              </a:ext>
            </a:extLst>
          </p:cNvPr>
          <p:cNvSpPr txBox="1">
            <a:spLocks/>
          </p:cNvSpPr>
          <p:nvPr/>
        </p:nvSpPr>
        <p:spPr>
          <a:xfrm>
            <a:off x="8404899" y="3960069"/>
            <a:ext cx="3564000" cy="9133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Dr. Stine </a:t>
            </a:r>
            <a:r>
              <a:rPr lang="en-US" sz="1800" dirty="0" err="1"/>
              <a:t>Rosenkilde</a:t>
            </a:r>
            <a:r>
              <a:rPr lang="en-US" sz="1800" dirty="0"/>
              <a:t> Larsen</a:t>
            </a:r>
          </a:p>
          <a:p>
            <a:r>
              <a:rPr lang="en-US" sz="1800" dirty="0"/>
              <a:t>Consultant at Department </a:t>
            </a:r>
            <a:r>
              <a:rPr lang="en-US" sz="1800"/>
              <a:t>of Pathology</a:t>
            </a:r>
            <a:r>
              <a:rPr lang="en-US" sz="1800" dirty="0"/>
              <a:t>, OUH</a:t>
            </a:r>
          </a:p>
          <a:p>
            <a:endParaRPr lang="en-US" sz="1800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6D625A7-D1DB-4A42-8902-743F6E0AD130}"/>
              </a:ext>
            </a:extLst>
          </p:cNvPr>
          <p:cNvSpPr txBox="1">
            <a:spLocks/>
          </p:cNvSpPr>
          <p:nvPr/>
        </p:nvSpPr>
        <p:spPr>
          <a:xfrm>
            <a:off x="3731299" y="3960068"/>
            <a:ext cx="3564000" cy="9133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200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2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04000" indent="-252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Dr. Christian </a:t>
            </a:r>
            <a:r>
              <a:rPr lang="en-US" sz="1800" dirty="0" err="1"/>
              <a:t>Godballe</a:t>
            </a:r>
            <a:endParaRPr lang="en-US" sz="1800" dirty="0"/>
          </a:p>
          <a:p>
            <a:r>
              <a:rPr lang="en-US" sz="1800" dirty="0"/>
              <a:t>Clinical Professor at Oto-rhino-laryngology, OUH</a:t>
            </a:r>
          </a:p>
          <a:p>
            <a:endParaRPr lang="en-US" sz="1800" dirty="0"/>
          </a:p>
        </p:txBody>
      </p:sp>
      <p:pic>
        <p:nvPicPr>
          <p:cNvPr id="16" name="Content Placeholder 18">
            <a:extLst>
              <a:ext uri="{FF2B5EF4-FFF2-40B4-BE49-F238E27FC236}">
                <a16:creationId xmlns:a16="http://schemas.microsoft.com/office/drawing/2014/main" id="{DDDE19AC-4089-4748-AE12-286633B81AC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73" y="3960068"/>
            <a:ext cx="713232" cy="731520"/>
          </a:xfrm>
          <a:prstGeom prst="rect">
            <a:avLst/>
          </a:prstGeom>
        </p:spPr>
      </p:pic>
      <p:pic>
        <p:nvPicPr>
          <p:cNvPr id="18" name="Content Placeholder 18">
            <a:extLst>
              <a:ext uri="{FF2B5EF4-FFF2-40B4-BE49-F238E27FC236}">
                <a16:creationId xmlns:a16="http://schemas.microsoft.com/office/drawing/2014/main" id="{2AB462C6-A3DC-41F1-92E0-A776CD53C5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3" t="6024" r="16240" b="53474"/>
          <a:stretch/>
        </p:blipFill>
        <p:spPr>
          <a:xfrm>
            <a:off x="7570291" y="3960068"/>
            <a:ext cx="743943" cy="87132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7459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7">
            <a:extLst>
              <a:ext uri="{FF2B5EF4-FFF2-40B4-BE49-F238E27FC236}">
                <a16:creationId xmlns:a16="http://schemas.microsoft.com/office/drawing/2014/main" id="{14D8491E-61E0-4939-B77E-8B58E112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3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7F282F-9056-4C6A-B94A-AC0253B5FF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93" y="2426125"/>
            <a:ext cx="3220340" cy="1811442"/>
          </a:xfrm>
          <a:prstGeom prst="rect">
            <a:avLst/>
          </a:prstGeom>
        </p:spPr>
      </p:pic>
      <p:sp>
        <p:nvSpPr>
          <p:cNvPr id="15" name="Freeform 18">
            <a:extLst>
              <a:ext uri="{FF2B5EF4-FFF2-40B4-BE49-F238E27FC236}">
                <a16:creationId xmlns:a16="http://schemas.microsoft.com/office/drawing/2014/main" id="{E2129A46-8F64-4F45-A226-F09DCA07B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94BCE-2350-4F7A-9D9A-AEABBE75E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9" y="4675127"/>
            <a:ext cx="4174388" cy="1565393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06BCD8B-1AF4-4B66-A917-28CB76FBF7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850" y="321732"/>
            <a:ext cx="7199391" cy="50414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DE735F-17AD-4773-8F91-6FEA3E8A13C5}"/>
              </a:ext>
            </a:extLst>
          </p:cNvPr>
          <p:cNvSpPr txBox="1">
            <a:spLocks/>
          </p:cNvSpPr>
          <p:nvPr/>
        </p:nvSpPr>
        <p:spPr>
          <a:xfrm>
            <a:off x="285750" y="2245810"/>
            <a:ext cx="7651750" cy="13557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l"/>
            <a:r>
              <a:rPr lang="da-DK" sz="5000">
                <a:latin typeface="+mj-lt"/>
                <a:cs typeface="+mj-cs"/>
              </a:rPr>
              <a:t>Also in biomedical science</a:t>
            </a:r>
            <a:endParaRPr lang="en-US" sz="50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073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7">
            <a:extLst>
              <a:ext uri="{FF2B5EF4-FFF2-40B4-BE49-F238E27FC236}">
                <a16:creationId xmlns:a16="http://schemas.microsoft.com/office/drawing/2014/main" id="{14D8491E-61E0-4939-B77E-8B58E112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3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06BCD8B-1AF4-4B66-A917-28CB76FBF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390" y="321733"/>
            <a:ext cx="2584595" cy="1809218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7F282F-9056-4C6A-B94A-AC0253B5FF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93" y="2426125"/>
            <a:ext cx="3220340" cy="1811442"/>
          </a:xfrm>
          <a:prstGeom prst="rect">
            <a:avLst/>
          </a:prstGeom>
        </p:spPr>
      </p:pic>
      <p:sp>
        <p:nvSpPr>
          <p:cNvPr id="15" name="Freeform 18">
            <a:extLst>
              <a:ext uri="{FF2B5EF4-FFF2-40B4-BE49-F238E27FC236}">
                <a16:creationId xmlns:a16="http://schemas.microsoft.com/office/drawing/2014/main" id="{E2129A46-8F64-4F45-A226-F09DCA07B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852DDD-07FD-40F5-888D-F7BEFD66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45810"/>
            <a:ext cx="765175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da-DK" sz="5000" dirty="0" err="1">
                <a:latin typeface="+mj-lt"/>
                <a:cs typeface="+mj-cs"/>
              </a:rPr>
              <a:t>Also</a:t>
            </a:r>
            <a:r>
              <a:rPr lang="da-DK" sz="5000" dirty="0">
                <a:latin typeface="+mj-lt"/>
                <a:cs typeface="+mj-cs"/>
              </a:rPr>
              <a:t> in </a:t>
            </a:r>
            <a:r>
              <a:rPr lang="da-DK" sz="5000" dirty="0" err="1">
                <a:latin typeface="+mj-lt"/>
                <a:cs typeface="+mj-cs"/>
              </a:rPr>
              <a:t>biomedical</a:t>
            </a:r>
            <a:r>
              <a:rPr lang="da-DK" sz="5000" dirty="0">
                <a:latin typeface="+mj-lt"/>
                <a:cs typeface="+mj-cs"/>
              </a:rPr>
              <a:t> science</a:t>
            </a:r>
            <a:endParaRPr lang="en-US" sz="5000" dirty="0">
              <a:latin typeface="+mj-lt"/>
              <a:cs typeface="+mj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94BCE-2350-4F7A-9D9A-AEABBE75E2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88" y="2245810"/>
            <a:ext cx="10652580" cy="39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97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7">
            <a:extLst>
              <a:ext uri="{FF2B5EF4-FFF2-40B4-BE49-F238E27FC236}">
                <a16:creationId xmlns:a16="http://schemas.microsoft.com/office/drawing/2014/main" id="{14D8491E-61E0-4939-B77E-8B58E112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110" cy="2130951"/>
          </a:xfrm>
          <a:custGeom>
            <a:avLst/>
            <a:gdLst>
              <a:gd name="connsiteX0" fmla="*/ 0 w 8663110"/>
              <a:gd name="connsiteY0" fmla="*/ 0 h 2130951"/>
              <a:gd name="connsiteX1" fmla="*/ 819150 w 8663110"/>
              <a:gd name="connsiteY1" fmla="*/ 0 h 2130951"/>
              <a:gd name="connsiteX2" fmla="*/ 1028700 w 8663110"/>
              <a:gd name="connsiteY2" fmla="*/ 0 h 2130951"/>
              <a:gd name="connsiteX3" fmla="*/ 4187970 w 8663110"/>
              <a:gd name="connsiteY3" fmla="*/ 0 h 2130951"/>
              <a:gd name="connsiteX4" fmla="*/ 4400550 w 8663110"/>
              <a:gd name="connsiteY4" fmla="*/ 0 h 2130951"/>
              <a:gd name="connsiteX5" fmla="*/ 5262791 w 8663110"/>
              <a:gd name="connsiteY5" fmla="*/ 0 h 2130951"/>
              <a:gd name="connsiteX6" fmla="*/ 5262791 w 8663110"/>
              <a:gd name="connsiteY6" fmla="*/ 478 h 2130951"/>
              <a:gd name="connsiteX7" fmla="*/ 8663110 w 8663110"/>
              <a:gd name="connsiteY7" fmla="*/ 478 h 2130951"/>
              <a:gd name="connsiteX8" fmla="*/ 7676422 w 8663110"/>
              <a:gd name="connsiteY8" fmla="*/ 2130951 h 2130951"/>
              <a:gd name="connsiteX9" fmla="*/ 4400550 w 8663110"/>
              <a:gd name="connsiteY9" fmla="*/ 2130951 h 2130951"/>
              <a:gd name="connsiteX10" fmla="*/ 4187970 w 8663110"/>
              <a:gd name="connsiteY10" fmla="*/ 2130951 h 2130951"/>
              <a:gd name="connsiteX11" fmla="*/ 1028700 w 8663110"/>
              <a:gd name="connsiteY11" fmla="*/ 2130951 h 2130951"/>
              <a:gd name="connsiteX12" fmla="*/ 819150 w 8663110"/>
              <a:gd name="connsiteY12" fmla="*/ 2130951 h 2130951"/>
              <a:gd name="connsiteX13" fmla="*/ 0 w 8663110"/>
              <a:gd name="connsiteY13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63110" h="2130951">
                <a:moveTo>
                  <a:pt x="0" y="0"/>
                </a:moveTo>
                <a:lnTo>
                  <a:pt x="819150" y="0"/>
                </a:lnTo>
                <a:lnTo>
                  <a:pt x="1028700" y="0"/>
                </a:lnTo>
                <a:lnTo>
                  <a:pt x="4187970" y="0"/>
                </a:lnTo>
                <a:lnTo>
                  <a:pt x="4400550" y="0"/>
                </a:lnTo>
                <a:lnTo>
                  <a:pt x="5262791" y="0"/>
                </a:lnTo>
                <a:lnTo>
                  <a:pt x="5262791" y="478"/>
                </a:lnTo>
                <a:lnTo>
                  <a:pt x="8663110" y="478"/>
                </a:lnTo>
                <a:lnTo>
                  <a:pt x="7676422" y="2130951"/>
                </a:lnTo>
                <a:lnTo>
                  <a:pt x="4400550" y="2130951"/>
                </a:lnTo>
                <a:lnTo>
                  <a:pt x="4187970" y="2130951"/>
                </a:lnTo>
                <a:lnTo>
                  <a:pt x="1028700" y="2130951"/>
                </a:lnTo>
                <a:lnTo>
                  <a:pt x="819150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3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06BCD8B-1AF4-4B66-A917-28CB76FBF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390" y="321733"/>
            <a:ext cx="2584595" cy="1809218"/>
          </a:xfrm>
          <a:prstGeom prst="rect">
            <a:avLst/>
          </a:prstGeom>
        </p:spPr>
      </p:pic>
      <p:sp>
        <p:nvSpPr>
          <p:cNvPr id="15" name="Freeform 18">
            <a:extLst>
              <a:ext uri="{FF2B5EF4-FFF2-40B4-BE49-F238E27FC236}">
                <a16:creationId xmlns:a16="http://schemas.microsoft.com/office/drawing/2014/main" id="{E2129A46-8F64-4F45-A226-F09DCA07B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683319"/>
            <a:ext cx="6516874" cy="2174681"/>
          </a:xfrm>
          <a:custGeom>
            <a:avLst/>
            <a:gdLst>
              <a:gd name="connsiteX0" fmla="*/ 0 w 6516874"/>
              <a:gd name="connsiteY0" fmla="*/ 0 h 2174681"/>
              <a:gd name="connsiteX1" fmla="*/ 819150 w 6516874"/>
              <a:gd name="connsiteY1" fmla="*/ 0 h 2174681"/>
              <a:gd name="connsiteX2" fmla="*/ 1038225 w 6516874"/>
              <a:gd name="connsiteY2" fmla="*/ 0 h 2174681"/>
              <a:gd name="connsiteX3" fmla="*/ 6516874 w 6516874"/>
              <a:gd name="connsiteY3" fmla="*/ 0 h 2174681"/>
              <a:gd name="connsiteX4" fmla="*/ 5509712 w 6516874"/>
              <a:gd name="connsiteY4" fmla="*/ 2174681 h 2174681"/>
              <a:gd name="connsiteX5" fmla="*/ 1038225 w 6516874"/>
              <a:gd name="connsiteY5" fmla="*/ 2174681 h 2174681"/>
              <a:gd name="connsiteX6" fmla="*/ 947987 w 6516874"/>
              <a:gd name="connsiteY6" fmla="*/ 2174681 h 2174681"/>
              <a:gd name="connsiteX7" fmla="*/ 819150 w 6516874"/>
              <a:gd name="connsiteY7" fmla="*/ 2174681 h 2174681"/>
              <a:gd name="connsiteX8" fmla="*/ 0 w 6516874"/>
              <a:gd name="connsiteY8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516874" h="2174681">
                <a:moveTo>
                  <a:pt x="0" y="0"/>
                </a:moveTo>
                <a:lnTo>
                  <a:pt x="819150" y="0"/>
                </a:lnTo>
                <a:lnTo>
                  <a:pt x="1038225" y="0"/>
                </a:lnTo>
                <a:lnTo>
                  <a:pt x="6516874" y="0"/>
                </a:lnTo>
                <a:lnTo>
                  <a:pt x="5509712" y="2174681"/>
                </a:lnTo>
                <a:lnTo>
                  <a:pt x="1038225" y="2174681"/>
                </a:lnTo>
                <a:lnTo>
                  <a:pt x="947987" y="2174681"/>
                </a:lnTo>
                <a:lnTo>
                  <a:pt x="819150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94BCE-2350-4F7A-9D9A-AEABBE75E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879" y="4675127"/>
            <a:ext cx="4174388" cy="156539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90E1A0-0069-4361-B356-BDC007CF5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245810"/>
            <a:ext cx="7651750" cy="1355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da-DK" sz="5000" dirty="0" err="1">
                <a:latin typeface="+mj-lt"/>
                <a:cs typeface="+mj-cs"/>
              </a:rPr>
              <a:t>Also</a:t>
            </a:r>
            <a:r>
              <a:rPr lang="da-DK" sz="5000" dirty="0">
                <a:latin typeface="+mj-lt"/>
                <a:cs typeface="+mj-cs"/>
              </a:rPr>
              <a:t> in </a:t>
            </a:r>
            <a:r>
              <a:rPr lang="da-DK" sz="5000" dirty="0" err="1">
                <a:latin typeface="+mj-lt"/>
                <a:cs typeface="+mj-cs"/>
              </a:rPr>
              <a:t>biomedical</a:t>
            </a:r>
            <a:r>
              <a:rPr lang="da-DK" sz="5000" dirty="0">
                <a:latin typeface="+mj-lt"/>
                <a:cs typeface="+mj-cs"/>
              </a:rPr>
              <a:t> science</a:t>
            </a:r>
            <a:endParaRPr lang="en-US" sz="5000" dirty="0">
              <a:latin typeface="+mj-lt"/>
              <a:cs typeface="+mj-cs"/>
            </a:endParaRP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7F282F-9056-4C6A-B94A-AC0253B5FF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166" y="1329508"/>
            <a:ext cx="7453006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0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EDCE-70E5-4680-A41D-9418B8E6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Cancer of the Head and Neck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908CD-063B-4DE6-A8CB-BDC3846C6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4163701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Half a million new cases annually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Over 350.000 deaths every year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Primary causes:</a:t>
            </a:r>
          </a:p>
          <a:p>
            <a:pPr marL="419400" lvl="3" indent="0">
              <a:lnSpc>
                <a:spcPct val="90000"/>
              </a:lnSpc>
              <a:buNone/>
            </a:pPr>
            <a:r>
              <a:rPr lang="en-US" sz="1600" b="1" dirty="0"/>
              <a:t>Alcohol</a:t>
            </a:r>
          </a:p>
          <a:p>
            <a:pPr marL="419400" lvl="3" indent="0">
              <a:lnSpc>
                <a:spcPct val="90000"/>
              </a:lnSpc>
              <a:buNone/>
            </a:pPr>
            <a:r>
              <a:rPr lang="en-US" sz="1600" b="1" dirty="0"/>
              <a:t>Tobacco</a:t>
            </a:r>
          </a:p>
          <a:p>
            <a:pPr marL="419400" lvl="3" indent="0">
              <a:lnSpc>
                <a:spcPct val="90000"/>
              </a:lnSpc>
              <a:buNone/>
            </a:pPr>
            <a:r>
              <a:rPr lang="en-US" sz="1600" b="1" dirty="0"/>
              <a:t>HPV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Early stage cure rate: 60-95 %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Late stage cure rate: 25 %</a:t>
            </a:r>
            <a:endParaRPr lang="en-US" sz="1400" dirty="0"/>
          </a:p>
          <a:p>
            <a:pPr>
              <a:lnSpc>
                <a:spcPct val="90000"/>
              </a:lnSpc>
              <a:buNone/>
            </a:pPr>
            <a:endParaRPr lang="en-US" sz="1800" dirty="0"/>
          </a:p>
        </p:txBody>
      </p:sp>
      <p:pic>
        <p:nvPicPr>
          <p:cNvPr id="12" name="Picture Placeholder 11" descr="A picture containing text&#10;&#10;Description automatically generated">
            <a:extLst>
              <a:ext uri="{FF2B5EF4-FFF2-40B4-BE49-F238E27FC236}">
                <a16:creationId xmlns:a16="http://schemas.microsoft.com/office/drawing/2014/main" id="{4489C310-16D9-4A58-A71E-DD33EF2A72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" r="5946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7D93C-CDB4-43E7-B6DD-4951D72D06F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991856" y="6356350"/>
            <a:ext cx="26609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r>
              <a:rPr lang="en-US" sz="1200">
                <a:solidFill>
                  <a:srgbClr val="FFFFFF"/>
                </a:solidFill>
                <a:latin typeface="Calibri" panose="020F0502020204030204"/>
              </a:rPr>
              <a:t>28 January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CC4BE-5693-4BE4-BD65-D1CC586F7F1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5D37B1E-C366-494F-A587-962AD9AABC83}" type="slidenum">
              <a:rPr lang="en-GB" smtClean="0"/>
              <a:pPr>
                <a:spcAft>
                  <a:spcPts val="600"/>
                </a:spcAft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6657F-D4EE-4CBA-9648-0CC876D0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Symptoms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0FAE6-CC90-402E-ACBA-F05C72E44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Changed</a:t>
            </a:r>
            <a:r>
              <a:rPr lang="da-DK" dirty="0"/>
              <a:t> </a:t>
            </a:r>
            <a:r>
              <a:rPr lang="da-DK" dirty="0" err="1"/>
              <a:t>voice</a:t>
            </a:r>
            <a:endParaRPr lang="da-D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Trouble</a:t>
            </a:r>
            <a:r>
              <a:rPr lang="da-DK" dirty="0"/>
              <a:t> </a:t>
            </a:r>
            <a:r>
              <a:rPr lang="da-DK" dirty="0" err="1"/>
              <a:t>swallowing</a:t>
            </a:r>
            <a:endParaRPr lang="da-D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Sore</a:t>
            </a:r>
            <a:r>
              <a:rPr lang="da-DK" dirty="0"/>
              <a:t> </a:t>
            </a:r>
            <a:r>
              <a:rPr lang="da-DK" dirty="0" err="1"/>
              <a:t>throat</a:t>
            </a:r>
            <a:endParaRPr lang="da-D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/>
              <a:t>Constant </a:t>
            </a:r>
            <a:r>
              <a:rPr lang="da-DK" dirty="0" err="1"/>
              <a:t>need</a:t>
            </a:r>
            <a:r>
              <a:rPr lang="da-DK" dirty="0"/>
              <a:t> to clear </a:t>
            </a:r>
            <a:r>
              <a:rPr lang="da-DK" dirty="0" err="1"/>
              <a:t>throat</a:t>
            </a:r>
            <a:endParaRPr lang="da-D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/>
              <a:t>Persistent </a:t>
            </a:r>
            <a:r>
              <a:rPr lang="da-DK" dirty="0" err="1"/>
              <a:t>cough</a:t>
            </a:r>
            <a:r>
              <a:rPr lang="da-DK" dirty="0"/>
              <a:t> (</a:t>
            </a:r>
            <a:r>
              <a:rPr lang="da-DK" dirty="0" err="1"/>
              <a:t>may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bloody</a:t>
            </a:r>
            <a:r>
              <a:rPr lang="da-DK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Swollen</a:t>
            </a:r>
            <a:r>
              <a:rPr lang="da-DK" dirty="0"/>
              <a:t> </a:t>
            </a:r>
            <a:r>
              <a:rPr lang="da-DK" dirty="0" err="1"/>
              <a:t>lymph</a:t>
            </a:r>
            <a:r>
              <a:rPr lang="da-DK" dirty="0"/>
              <a:t> nodes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Wheezing</a:t>
            </a:r>
            <a:endParaRPr lang="da-D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Ear</a:t>
            </a:r>
            <a:r>
              <a:rPr lang="da-DK" dirty="0"/>
              <a:t> </a:t>
            </a:r>
            <a:r>
              <a:rPr lang="da-DK" dirty="0" err="1"/>
              <a:t>pain</a:t>
            </a:r>
            <a:endParaRPr lang="da-D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hoarseness</a:t>
            </a:r>
            <a:endParaRPr lang="da-D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Early</a:t>
            </a:r>
            <a:r>
              <a:rPr lang="da-DK" dirty="0"/>
              <a:t> stages </a:t>
            </a:r>
            <a:r>
              <a:rPr lang="da-DK" dirty="0" err="1"/>
              <a:t>difficult</a:t>
            </a:r>
            <a:r>
              <a:rPr lang="da-DK" dirty="0"/>
              <a:t> to </a:t>
            </a:r>
            <a:r>
              <a:rPr lang="da-DK" dirty="0" err="1"/>
              <a:t>detect</a:t>
            </a:r>
            <a:endParaRPr lang="da-DK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Placeholder 7" descr="A close up of food&#10;&#10;Description automatically generated">
            <a:extLst>
              <a:ext uri="{FF2B5EF4-FFF2-40B4-BE49-F238E27FC236}">
                <a16:creationId xmlns:a16="http://schemas.microsoft.com/office/drawing/2014/main" id="{20578087-8834-4FD4-8DB8-389826CD1D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6" r="9776"/>
          <a:stretch>
            <a:fillRect/>
          </a:stretch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5EE9F-CDBA-411C-8C14-1956815FC0B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28 January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361A9-0054-4B6C-BEDE-EC0CB2D6BE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61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4C13-F23E-4D8F-9708-8ED6EFCE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F524-7B7F-41F2-9899-6F417C8C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5" y="1782565"/>
            <a:ext cx="5947200" cy="3276082"/>
          </a:xfrm>
        </p:spPr>
        <p:txBody>
          <a:bodyPr/>
          <a:lstStyle/>
          <a:p>
            <a:r>
              <a:rPr lang="en-US" dirty="0"/>
              <a:t>Tests and exams depending on symptoms</a:t>
            </a:r>
          </a:p>
          <a:p>
            <a:r>
              <a:rPr lang="en-US" dirty="0"/>
              <a:t>Confirmation of cancer requires biopsy micrograph</a:t>
            </a:r>
          </a:p>
          <a:p>
            <a:r>
              <a:rPr lang="en-US" dirty="0"/>
              <a:t>High-quality biopsy preparation is time-consuming</a:t>
            </a:r>
          </a:p>
          <a:p>
            <a:r>
              <a:rPr lang="en-US" dirty="0"/>
              <a:t>Diagnosis can be tricky if the tumor is highly differentiated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5C9C9-5F42-46D3-8CBB-84DD7CBA8AA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28 January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056CF-B62F-42F0-BC2F-12CB3337F0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41E66-73A3-409C-9CB5-4E913DC88C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1" t="2461" r="39623" b="29387"/>
          <a:stretch/>
        </p:blipFill>
        <p:spPr>
          <a:xfrm>
            <a:off x="6396791" y="0"/>
            <a:ext cx="5795209" cy="6858000"/>
          </a:xfrm>
          <a:prstGeom prst="rect">
            <a:avLst/>
          </a:prstGeom>
        </p:spPr>
      </p:pic>
      <p:pic>
        <p:nvPicPr>
          <p:cNvPr id="8" name="Picture 7" descr="A picture containing dark&#10;&#10;Description generated with high confidence">
            <a:extLst>
              <a:ext uri="{FF2B5EF4-FFF2-40B4-BE49-F238E27FC236}">
                <a16:creationId xmlns:a16="http://schemas.microsoft.com/office/drawing/2014/main" id="{238A1712-20B9-4D52-9DD7-7049B336D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2" t="1634" r="37627" b="26176"/>
          <a:stretch/>
        </p:blipFill>
        <p:spPr>
          <a:xfrm>
            <a:off x="12237719" y="-16788"/>
            <a:ext cx="62986" cy="68747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28E093-B52E-4D4E-B661-62528541775D}"/>
              </a:ext>
            </a:extLst>
          </p:cNvPr>
          <p:cNvCxnSpPr>
            <a:cxnSpLocks/>
          </p:cNvCxnSpPr>
          <p:nvPr/>
        </p:nvCxnSpPr>
        <p:spPr>
          <a:xfrm flipV="1">
            <a:off x="7749014" y="1015200"/>
            <a:ext cx="558255" cy="89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3EB5E4-DF7B-4428-8BFA-C4D5853A0E19}"/>
              </a:ext>
            </a:extLst>
          </p:cNvPr>
          <p:cNvSpPr txBox="1"/>
          <p:nvPr/>
        </p:nvSpPr>
        <p:spPr>
          <a:xfrm>
            <a:off x="6382062" y="1782565"/>
            <a:ext cx="1925207" cy="246221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a-DK" sz="1600" dirty="0" err="1">
                <a:solidFill>
                  <a:schemeClr val="bg1"/>
                </a:solidFill>
              </a:rPr>
              <a:t>Squamous</a:t>
            </a:r>
            <a:r>
              <a:rPr lang="da-DK" sz="1600" dirty="0">
                <a:solidFill>
                  <a:schemeClr val="bg1"/>
                </a:solidFill>
              </a:rPr>
              <a:t> </a:t>
            </a:r>
            <a:r>
              <a:rPr lang="da-DK" sz="1600" dirty="0" err="1">
                <a:solidFill>
                  <a:schemeClr val="bg1"/>
                </a:solidFill>
              </a:rPr>
              <a:t>epithelum</a:t>
            </a:r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749A63-B3D3-4CF3-A616-977BC51FB082}"/>
              </a:ext>
            </a:extLst>
          </p:cNvPr>
          <p:cNvCxnSpPr>
            <a:cxnSpLocks/>
          </p:cNvCxnSpPr>
          <p:nvPr/>
        </p:nvCxnSpPr>
        <p:spPr>
          <a:xfrm>
            <a:off x="8768370" y="2151896"/>
            <a:ext cx="238730" cy="594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B52836-EE49-4526-8376-6CF2368EFAF9}"/>
              </a:ext>
            </a:extLst>
          </p:cNvPr>
          <p:cNvCxnSpPr>
            <a:cxnSpLocks/>
          </p:cNvCxnSpPr>
          <p:nvPr/>
        </p:nvCxnSpPr>
        <p:spPr>
          <a:xfrm>
            <a:off x="9036107" y="2151896"/>
            <a:ext cx="971461" cy="458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FC30CF-D3E2-4DCC-BBF8-619804E5D00C}"/>
              </a:ext>
            </a:extLst>
          </p:cNvPr>
          <p:cNvCxnSpPr>
            <a:cxnSpLocks/>
          </p:cNvCxnSpPr>
          <p:nvPr/>
        </p:nvCxnSpPr>
        <p:spPr>
          <a:xfrm flipH="1">
            <a:off x="8022872" y="2151896"/>
            <a:ext cx="418112" cy="914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EFF48B-0D97-46E7-B0F1-37B2C5C39845}"/>
              </a:ext>
            </a:extLst>
          </p:cNvPr>
          <p:cNvSpPr txBox="1"/>
          <p:nvPr/>
        </p:nvSpPr>
        <p:spPr>
          <a:xfrm>
            <a:off x="8210115" y="2028786"/>
            <a:ext cx="1051955" cy="246221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a-DK" sz="1600" dirty="0">
                <a:solidFill>
                  <a:schemeClr val="bg1"/>
                </a:solidFill>
              </a:rPr>
              <a:t>Tumor </a:t>
            </a:r>
            <a:r>
              <a:rPr lang="da-DK" sz="1600" dirty="0" err="1">
                <a:solidFill>
                  <a:schemeClr val="bg1"/>
                </a:solidFill>
              </a:rPr>
              <a:t>cells</a:t>
            </a:r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D4F2D2-CA94-420A-A230-30F78B076AB3}"/>
              </a:ext>
            </a:extLst>
          </p:cNvPr>
          <p:cNvCxnSpPr>
            <a:cxnSpLocks/>
          </p:cNvCxnSpPr>
          <p:nvPr/>
        </p:nvCxnSpPr>
        <p:spPr>
          <a:xfrm flipV="1">
            <a:off x="7230979" y="2971800"/>
            <a:ext cx="0" cy="1371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06FBF9-0676-41BB-8187-9987B6DF0EC9}"/>
              </a:ext>
            </a:extLst>
          </p:cNvPr>
          <p:cNvSpPr txBox="1"/>
          <p:nvPr/>
        </p:nvSpPr>
        <p:spPr>
          <a:xfrm>
            <a:off x="6382062" y="4220587"/>
            <a:ext cx="1926810" cy="246221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a-DK" sz="1600" dirty="0" err="1">
                <a:solidFill>
                  <a:schemeClr val="bg1"/>
                </a:solidFill>
              </a:rPr>
              <a:t>Stromal</a:t>
            </a:r>
            <a:r>
              <a:rPr lang="da-DK" sz="1600" dirty="0">
                <a:solidFill>
                  <a:schemeClr val="bg1"/>
                </a:solidFill>
              </a:rPr>
              <a:t> inflammation</a:t>
            </a:r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258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4C13-F23E-4D8F-9708-8ED6EFCE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BF524-7B7F-41F2-9899-6F417C8C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5" y="1782565"/>
            <a:ext cx="5947200" cy="3276082"/>
          </a:xfrm>
        </p:spPr>
        <p:txBody>
          <a:bodyPr/>
          <a:lstStyle/>
          <a:p>
            <a:r>
              <a:rPr lang="en-US" dirty="0"/>
              <a:t>Surgery (followed by chemoradiotherapy)</a:t>
            </a:r>
          </a:p>
          <a:p>
            <a:r>
              <a:rPr lang="en-US" dirty="0"/>
              <a:t>Tricky area with subtle interface</a:t>
            </a:r>
          </a:p>
          <a:p>
            <a:r>
              <a:rPr lang="en-US" dirty="0"/>
              <a:t>Requires intraoperative histopathological assessment (outside OR):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/>
              <a:t>Macroscopic 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/>
              <a:t>Tissue coloring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dirty="0"/>
              <a:t>Microscopic examination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5C9C9-5F42-46D3-8CBB-84DD7CBA8AA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/>
              <a:t>28 January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056CF-B62F-42F0-BC2F-12CB3337F03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17</a:t>
            </a:fld>
            <a:endParaRPr lang="en-GB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9D41E66-73A3-409C-9CB5-4E913DC88C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1" t="2461" r="39623" b="29387"/>
          <a:stretch/>
        </p:blipFill>
        <p:spPr>
          <a:xfrm>
            <a:off x="6396791" y="0"/>
            <a:ext cx="5795209" cy="6858000"/>
          </a:xfrm>
          <a:prstGeom prst="rect">
            <a:avLst/>
          </a:prstGeom>
        </p:spPr>
      </p:pic>
      <p:pic>
        <p:nvPicPr>
          <p:cNvPr id="8" name="Picture 7" descr="A picture containing dark&#10;&#10;Description generated with high confidence">
            <a:extLst>
              <a:ext uri="{FF2B5EF4-FFF2-40B4-BE49-F238E27FC236}">
                <a16:creationId xmlns:a16="http://schemas.microsoft.com/office/drawing/2014/main" id="{238A1712-20B9-4D52-9DD7-7049B336D59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42" t="1634" r="37627" b="26176"/>
          <a:stretch/>
        </p:blipFill>
        <p:spPr>
          <a:xfrm>
            <a:off x="12237719" y="-16788"/>
            <a:ext cx="62986" cy="687478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28E093-B52E-4D4E-B661-62528541775D}"/>
              </a:ext>
            </a:extLst>
          </p:cNvPr>
          <p:cNvCxnSpPr>
            <a:cxnSpLocks/>
          </p:cNvCxnSpPr>
          <p:nvPr/>
        </p:nvCxnSpPr>
        <p:spPr>
          <a:xfrm flipV="1">
            <a:off x="7749014" y="1015200"/>
            <a:ext cx="558255" cy="8904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3EB5E4-DF7B-4428-8BFA-C4D5853A0E19}"/>
              </a:ext>
            </a:extLst>
          </p:cNvPr>
          <p:cNvSpPr txBox="1"/>
          <p:nvPr/>
        </p:nvSpPr>
        <p:spPr>
          <a:xfrm>
            <a:off x="6382062" y="1782565"/>
            <a:ext cx="1925207" cy="246221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a-DK" sz="1600" dirty="0" err="1">
                <a:solidFill>
                  <a:schemeClr val="bg1"/>
                </a:solidFill>
              </a:rPr>
              <a:t>Squamous</a:t>
            </a:r>
            <a:r>
              <a:rPr lang="da-DK" sz="1600" dirty="0">
                <a:solidFill>
                  <a:schemeClr val="bg1"/>
                </a:solidFill>
              </a:rPr>
              <a:t> </a:t>
            </a:r>
            <a:r>
              <a:rPr lang="da-DK" sz="1600" dirty="0" err="1">
                <a:solidFill>
                  <a:schemeClr val="bg1"/>
                </a:solidFill>
              </a:rPr>
              <a:t>epithelum</a:t>
            </a:r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749A63-B3D3-4CF3-A616-977BC51FB082}"/>
              </a:ext>
            </a:extLst>
          </p:cNvPr>
          <p:cNvCxnSpPr>
            <a:cxnSpLocks/>
          </p:cNvCxnSpPr>
          <p:nvPr/>
        </p:nvCxnSpPr>
        <p:spPr>
          <a:xfrm>
            <a:off x="8768370" y="2151896"/>
            <a:ext cx="238730" cy="5945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B52836-EE49-4526-8376-6CF2368EFAF9}"/>
              </a:ext>
            </a:extLst>
          </p:cNvPr>
          <p:cNvCxnSpPr>
            <a:cxnSpLocks/>
          </p:cNvCxnSpPr>
          <p:nvPr/>
        </p:nvCxnSpPr>
        <p:spPr>
          <a:xfrm>
            <a:off x="9036107" y="2151896"/>
            <a:ext cx="971461" cy="458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FC30CF-D3E2-4DCC-BBF8-619804E5D00C}"/>
              </a:ext>
            </a:extLst>
          </p:cNvPr>
          <p:cNvCxnSpPr>
            <a:cxnSpLocks/>
          </p:cNvCxnSpPr>
          <p:nvPr/>
        </p:nvCxnSpPr>
        <p:spPr>
          <a:xfrm flipH="1">
            <a:off x="8022872" y="2151896"/>
            <a:ext cx="418112" cy="914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EEFF48B-0D97-46E7-B0F1-37B2C5C39845}"/>
              </a:ext>
            </a:extLst>
          </p:cNvPr>
          <p:cNvSpPr txBox="1"/>
          <p:nvPr/>
        </p:nvSpPr>
        <p:spPr>
          <a:xfrm>
            <a:off x="8210115" y="2028786"/>
            <a:ext cx="1051955" cy="246221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a-DK" sz="1600" dirty="0">
                <a:solidFill>
                  <a:schemeClr val="bg1"/>
                </a:solidFill>
              </a:rPr>
              <a:t>Tumor </a:t>
            </a:r>
            <a:r>
              <a:rPr lang="da-DK" sz="1600" dirty="0" err="1">
                <a:solidFill>
                  <a:schemeClr val="bg1"/>
                </a:solidFill>
              </a:rPr>
              <a:t>cells</a:t>
            </a:r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D4F2D2-CA94-420A-A230-30F78B076AB3}"/>
              </a:ext>
            </a:extLst>
          </p:cNvPr>
          <p:cNvCxnSpPr>
            <a:cxnSpLocks/>
          </p:cNvCxnSpPr>
          <p:nvPr/>
        </p:nvCxnSpPr>
        <p:spPr>
          <a:xfrm flipV="1">
            <a:off x="7230979" y="2971800"/>
            <a:ext cx="0" cy="13718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06FBF9-0676-41BB-8187-9987B6DF0EC9}"/>
              </a:ext>
            </a:extLst>
          </p:cNvPr>
          <p:cNvSpPr txBox="1"/>
          <p:nvPr/>
        </p:nvSpPr>
        <p:spPr>
          <a:xfrm>
            <a:off x="6382062" y="4220587"/>
            <a:ext cx="1926810" cy="246221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a-DK" sz="1600" dirty="0" err="1">
                <a:solidFill>
                  <a:schemeClr val="bg1"/>
                </a:solidFill>
              </a:rPr>
              <a:t>Stromal</a:t>
            </a:r>
            <a:r>
              <a:rPr lang="da-DK" sz="1600" dirty="0">
                <a:solidFill>
                  <a:schemeClr val="bg1"/>
                </a:solidFill>
              </a:rPr>
              <a:t> inflammation</a:t>
            </a:r>
            <a:endParaRPr lang="en-US" sz="16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9410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Aim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802B8A-4CC2-4ABF-9F81-45B423B6CB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1" t="2461" r="39623" b="29387"/>
          <a:stretch/>
        </p:blipFill>
        <p:spPr>
          <a:xfrm>
            <a:off x="6396791" y="0"/>
            <a:ext cx="5795209" cy="6858000"/>
          </a:xfrm>
          <a:prstGeom prst="rect">
            <a:avLst/>
          </a:prstGeom>
        </p:spPr>
      </p:pic>
      <p:pic>
        <p:nvPicPr>
          <p:cNvPr id="3" name="Picture 2" descr="A picture containing dark&#10;&#10;Description generated with high confidence">
            <a:extLst>
              <a:ext uri="{FF2B5EF4-FFF2-40B4-BE49-F238E27FC236}">
                <a16:creationId xmlns:a16="http://schemas.microsoft.com/office/drawing/2014/main" id="{046410E5-69FA-436C-AFE1-59C88E3AB7F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t="1634" r="38427" b="26176"/>
          <a:stretch/>
        </p:blipFill>
        <p:spPr>
          <a:xfrm>
            <a:off x="6382512" y="-16788"/>
            <a:ext cx="5809488" cy="687478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80B640-DF56-46C2-B340-623B6DDE6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026" y="2263408"/>
            <a:ext cx="5947200" cy="3276082"/>
          </a:xfrm>
        </p:spPr>
        <p:txBody>
          <a:bodyPr/>
          <a:lstStyle/>
          <a:p>
            <a:pPr marL="0" lvl="1" indent="0">
              <a:lnSpc>
                <a:spcPct val="150000"/>
              </a:lnSpc>
              <a:buNone/>
            </a:pPr>
            <a:r>
              <a:rPr lang="en-US" sz="2000" b="1" dirty="0"/>
              <a:t>Create a tool to speed up diagnosis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Fast label-free image acquisition from tissue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Use machine learning to handle diagnosis</a:t>
            </a:r>
            <a:endParaRPr lang="en-US" sz="20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AC1619-5E2C-4487-B31D-17EBDE79E248}"/>
              </a:ext>
            </a:extLst>
          </p:cNvPr>
          <p:cNvCxnSpPr>
            <a:cxnSpLocks/>
          </p:cNvCxnSpPr>
          <p:nvPr/>
        </p:nvCxnSpPr>
        <p:spPr>
          <a:xfrm flipV="1">
            <a:off x="7749014" y="1015200"/>
            <a:ext cx="558255" cy="89047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923AEE7-B7A6-45A5-B012-D1735C92F6FE}"/>
              </a:ext>
            </a:extLst>
          </p:cNvPr>
          <p:cNvSpPr txBox="1"/>
          <p:nvPr/>
        </p:nvSpPr>
        <p:spPr>
          <a:xfrm>
            <a:off x="6382062" y="1782565"/>
            <a:ext cx="1925207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a-DK" sz="1600" dirty="0" err="1">
                <a:solidFill>
                  <a:sysClr val="windowText" lastClr="000000"/>
                </a:solidFill>
              </a:rPr>
              <a:t>Squamous</a:t>
            </a:r>
            <a:r>
              <a:rPr lang="da-DK" sz="1600" dirty="0">
                <a:solidFill>
                  <a:sysClr val="windowText" lastClr="000000"/>
                </a:solidFill>
              </a:rPr>
              <a:t> </a:t>
            </a:r>
            <a:r>
              <a:rPr lang="da-DK" sz="1600" dirty="0" err="1">
                <a:solidFill>
                  <a:sysClr val="windowText" lastClr="000000"/>
                </a:solidFill>
              </a:rPr>
              <a:t>epithelum</a:t>
            </a:r>
            <a:endParaRPr lang="en-US" sz="1600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3BBA65-71A7-4015-B2D6-697074319363}"/>
              </a:ext>
            </a:extLst>
          </p:cNvPr>
          <p:cNvCxnSpPr>
            <a:cxnSpLocks/>
          </p:cNvCxnSpPr>
          <p:nvPr/>
        </p:nvCxnSpPr>
        <p:spPr>
          <a:xfrm>
            <a:off x="8768370" y="2151896"/>
            <a:ext cx="238730" cy="5945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618F01A-BA26-46A1-AAC5-95EED8AE11A0}"/>
              </a:ext>
            </a:extLst>
          </p:cNvPr>
          <p:cNvCxnSpPr>
            <a:cxnSpLocks/>
          </p:cNvCxnSpPr>
          <p:nvPr/>
        </p:nvCxnSpPr>
        <p:spPr>
          <a:xfrm>
            <a:off x="9036107" y="2151896"/>
            <a:ext cx="971461" cy="45879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16B4EC-1B36-4D68-B28A-4F4794FC1405}"/>
              </a:ext>
            </a:extLst>
          </p:cNvPr>
          <p:cNvCxnSpPr>
            <a:cxnSpLocks/>
          </p:cNvCxnSpPr>
          <p:nvPr/>
        </p:nvCxnSpPr>
        <p:spPr>
          <a:xfrm flipH="1">
            <a:off x="8022872" y="2151896"/>
            <a:ext cx="418112" cy="9146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F7AE6A2-545A-4F3F-AEBD-6E72D0916F56}"/>
              </a:ext>
            </a:extLst>
          </p:cNvPr>
          <p:cNvSpPr txBox="1"/>
          <p:nvPr/>
        </p:nvSpPr>
        <p:spPr>
          <a:xfrm>
            <a:off x="8210115" y="2028786"/>
            <a:ext cx="105195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a-DK" sz="1600" dirty="0">
                <a:solidFill>
                  <a:sysClr val="windowText" lastClr="000000"/>
                </a:solidFill>
              </a:rPr>
              <a:t>Tumor </a:t>
            </a:r>
            <a:r>
              <a:rPr lang="da-DK" sz="1600" dirty="0" err="1">
                <a:solidFill>
                  <a:sysClr val="windowText" lastClr="000000"/>
                </a:solidFill>
              </a:rPr>
              <a:t>cells</a:t>
            </a:r>
            <a:endParaRPr lang="en-US" sz="1600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A98D4B-1E95-4401-80F4-18225ADD817B}"/>
              </a:ext>
            </a:extLst>
          </p:cNvPr>
          <p:cNvCxnSpPr>
            <a:cxnSpLocks/>
          </p:cNvCxnSpPr>
          <p:nvPr/>
        </p:nvCxnSpPr>
        <p:spPr>
          <a:xfrm flipV="1">
            <a:off x="7230979" y="2971800"/>
            <a:ext cx="0" cy="13718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5E4522C-DF15-48B3-8264-6055CD1B9EED}"/>
              </a:ext>
            </a:extLst>
          </p:cNvPr>
          <p:cNvSpPr txBox="1"/>
          <p:nvPr/>
        </p:nvSpPr>
        <p:spPr>
          <a:xfrm>
            <a:off x="6382062" y="4220587"/>
            <a:ext cx="1926810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da-DK" sz="1600" dirty="0" err="1">
                <a:solidFill>
                  <a:sysClr val="windowText" lastClr="000000"/>
                </a:solidFill>
              </a:rPr>
              <a:t>Stromal</a:t>
            </a:r>
            <a:r>
              <a:rPr lang="da-DK" sz="1600" dirty="0">
                <a:solidFill>
                  <a:sysClr val="windowText" lastClr="000000"/>
                </a:solidFill>
              </a:rPr>
              <a:t> inflammation</a:t>
            </a:r>
            <a:endParaRPr lang="en-US" sz="1600" dirty="0" err="1">
              <a:solidFill>
                <a:sysClr val="windowText" lastClr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472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0397C5B-5EAE-4A85-BCCE-45873E2E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48" y="1016000"/>
            <a:ext cx="5975757" cy="685808"/>
          </a:xfrm>
        </p:spPr>
        <p:txBody>
          <a:bodyPr/>
          <a:lstStyle/>
          <a:p>
            <a:r>
              <a:rPr lang="en-US" dirty="0"/>
              <a:t>Multi-Modal Imaging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8C873DB-B34C-40D3-889D-C24EC978A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505" y="2565919"/>
            <a:ext cx="5947200" cy="1270586"/>
          </a:xfrm>
        </p:spPr>
        <p:txBody>
          <a:bodyPr/>
          <a:lstStyle/>
          <a:p>
            <a:pPr marL="0" lvl="1" indent="0">
              <a:buNone/>
            </a:pPr>
            <a:r>
              <a:rPr lang="en-US" sz="1800" b="1" dirty="0"/>
              <a:t>Advanced optical microscopy: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Coherent Anti-stokes Raman Scattering (CARS)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28 January 2019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raw_cars">
            <a:extLst>
              <a:ext uri="{FF2B5EF4-FFF2-40B4-BE49-F238E27FC236}">
                <a16:creationId xmlns:a16="http://schemas.microsoft.com/office/drawing/2014/main" id="{AFCD21E1-BED1-400B-9EEF-F551B7D27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68" y="-15419"/>
            <a:ext cx="5595438" cy="68734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raw_shg">
            <a:extLst>
              <a:ext uri="{FF2B5EF4-FFF2-40B4-BE49-F238E27FC236}">
                <a16:creationId xmlns:a16="http://schemas.microsoft.com/office/drawing/2014/main" id="{4F2FDBDF-F9A7-4D70-8420-37F4122352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" t="-665" r="800" b="100000"/>
          <a:stretch/>
        </p:blipFill>
        <p:spPr>
          <a:xfrm>
            <a:off x="6545748" y="-61138"/>
            <a:ext cx="5595438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raw_tpef">
            <a:extLst>
              <a:ext uri="{FF2B5EF4-FFF2-40B4-BE49-F238E27FC236}">
                <a16:creationId xmlns:a16="http://schemas.microsoft.com/office/drawing/2014/main" id="{71CAE529-B0C1-421C-9168-3DA01595A0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83" b="99335"/>
          <a:stretch/>
        </p:blipFill>
        <p:spPr>
          <a:xfrm>
            <a:off x="6591465" y="-15420"/>
            <a:ext cx="45719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" name="raw_composite">
            <a:extLst>
              <a:ext uri="{FF2B5EF4-FFF2-40B4-BE49-F238E27FC236}">
                <a16:creationId xmlns:a16="http://schemas.microsoft.com/office/drawing/2014/main" id="{72A7E018-1AE4-4402-80BF-273F6BE00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0" r="99183" b="-665"/>
          <a:stretch/>
        </p:blipFill>
        <p:spPr>
          <a:xfrm>
            <a:off x="6591469" y="6857998"/>
            <a:ext cx="45719" cy="45719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27E79B-E211-4600-9C97-CBCF544FE1AF}"/>
              </a:ext>
            </a:extLst>
          </p:cNvPr>
          <p:cNvSpPr/>
          <p:nvPr/>
        </p:nvSpPr>
        <p:spPr>
          <a:xfrm>
            <a:off x="257505" y="4238951"/>
            <a:ext cx="6096000" cy="3606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/>
              <a:t>Red: Lipids + non-resonant background using CARS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99151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5B5B1-2983-43EA-946A-C3E7E0C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63E42BA-F773-4893-A1A8-55D891FF7E4D}" type="datetime1">
              <a:rPr lang="da-DK" smtClean="0"/>
              <a:pPr>
                <a:spcAft>
                  <a:spcPts val="600"/>
                </a:spcAft>
              </a:pPr>
              <a:t>15-08-2019</a:t>
            </a:fld>
            <a:endParaRPr lang="da-DK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66653B7-CDBD-4766-8526-8F81F173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kern="1200" dirty="0">
                <a:solidFill>
                  <a:schemeClr val="tx1"/>
                </a:solidFill>
              </a:rPr>
              <a:t>Deep Learning is everywhere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F4F6F-1A35-4AF3-96AC-8C9E42A4A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8"/>
          <a:stretch/>
        </p:blipFill>
        <p:spPr>
          <a:xfrm>
            <a:off x="-2" y="4689793"/>
            <a:ext cx="4908824" cy="2175160"/>
          </a:xfrm>
          <a:custGeom>
            <a:avLst/>
            <a:gdLst>
              <a:gd name="connsiteX0" fmla="*/ 0 w 4908824"/>
              <a:gd name="connsiteY0" fmla="*/ 0 h 2175160"/>
              <a:gd name="connsiteX1" fmla="*/ 4908824 w 4908824"/>
              <a:gd name="connsiteY1" fmla="*/ 0 h 2175160"/>
              <a:gd name="connsiteX2" fmla="*/ 3901440 w 4908824"/>
              <a:gd name="connsiteY2" fmla="*/ 2175160 h 2175160"/>
              <a:gd name="connsiteX3" fmla="*/ 0 w 4908824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19CA32-DB53-45BD-94EE-EAFD587C2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2" r="-1" b="9543"/>
          <a:stretch/>
        </p:blipFill>
        <p:spPr>
          <a:xfrm>
            <a:off x="4039737" y="4682838"/>
            <a:ext cx="4523640" cy="2175160"/>
          </a:xfrm>
          <a:custGeom>
            <a:avLst/>
            <a:gdLst>
              <a:gd name="connsiteX0" fmla="*/ 0 w 4523640"/>
              <a:gd name="connsiteY0" fmla="*/ 0 h 2175160"/>
              <a:gd name="connsiteX1" fmla="*/ 4523640 w 4523640"/>
              <a:gd name="connsiteY1" fmla="*/ 0 h 2175160"/>
              <a:gd name="connsiteX2" fmla="*/ 3516256 w 4523640"/>
              <a:gd name="connsiteY2" fmla="*/ 2175160 h 2175160"/>
              <a:gd name="connsiteX3" fmla="*/ 0 w 4523640"/>
              <a:gd name="connsiteY3" fmla="*/ 2175160 h 2175160"/>
              <a:gd name="connsiteX4" fmla="*/ 0 w 4523640"/>
              <a:gd name="connsiteY4" fmla="*/ 2174920 h 2175160"/>
              <a:gd name="connsiteX5" fmla="*/ 14159 w 4523640"/>
              <a:gd name="connsiteY5" fmla="*/ 2174920 h 2175160"/>
              <a:gd name="connsiteX6" fmla="*/ 1021100 w 4523640"/>
              <a:gd name="connsiteY6" fmla="*/ 718 h 2175160"/>
              <a:gd name="connsiteX7" fmla="*/ 0 w 4523640"/>
              <a:gd name="connsiteY7" fmla="*/ 718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</p:spPr>
      </p:pic>
      <p:pic>
        <p:nvPicPr>
          <p:cNvPr id="14" name="Picture 13" descr="A close up of a newspaper&#10;&#10;Description automatically generated">
            <a:extLst>
              <a:ext uri="{FF2B5EF4-FFF2-40B4-BE49-F238E27FC236}">
                <a16:creationId xmlns:a16="http://schemas.microsoft.com/office/drawing/2014/main" id="{B2C875B8-FA2F-4A4E-BD48-76EDE224DA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1" r="1" b="15237"/>
          <a:stretch/>
        </p:blipFill>
        <p:spPr>
          <a:xfrm>
            <a:off x="7716860" y="4683319"/>
            <a:ext cx="4475140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8" name="Picture 7" descr="A person driving a car&#10;&#10;Description automatically generated">
            <a:extLst>
              <a:ext uri="{FF2B5EF4-FFF2-40B4-BE49-F238E27FC236}">
                <a16:creationId xmlns:a16="http://schemas.microsoft.com/office/drawing/2014/main" id="{AB6B91DF-2F25-4080-A883-BDAE443CAE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3" b="22157"/>
          <a:stretch/>
        </p:blipFill>
        <p:spPr>
          <a:xfrm>
            <a:off x="7431341" y="1"/>
            <a:ext cx="4760659" cy="2130473"/>
          </a:xfrm>
          <a:custGeom>
            <a:avLst/>
            <a:gdLst>
              <a:gd name="connsiteX0" fmla="*/ 986689 w 4760659"/>
              <a:gd name="connsiteY0" fmla="*/ 0 h 2130473"/>
              <a:gd name="connsiteX1" fmla="*/ 4760659 w 4760659"/>
              <a:gd name="connsiteY1" fmla="*/ 0 h 2130473"/>
              <a:gd name="connsiteX2" fmla="*/ 4760659 w 4760659"/>
              <a:gd name="connsiteY2" fmla="*/ 2130473 h 2130473"/>
              <a:gd name="connsiteX3" fmla="*/ 0 w 47606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E5D5D650-F0A0-4C14-9246-2095730009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r="-3" b="22580"/>
          <a:stretch/>
        </p:blipFill>
        <p:spPr>
          <a:xfrm>
            <a:off x="3649321" y="3"/>
            <a:ext cx="4609359" cy="2130473"/>
          </a:xfrm>
          <a:custGeom>
            <a:avLst/>
            <a:gdLst>
              <a:gd name="connsiteX0" fmla="*/ 986689 w 4609359"/>
              <a:gd name="connsiteY0" fmla="*/ 0 h 2130473"/>
              <a:gd name="connsiteX1" fmla="*/ 4609359 w 4609359"/>
              <a:gd name="connsiteY1" fmla="*/ 0 h 2130473"/>
              <a:gd name="connsiteX2" fmla="*/ 3622670 w 4609359"/>
              <a:gd name="connsiteY2" fmla="*/ 2130473 h 2130473"/>
              <a:gd name="connsiteX3" fmla="*/ 0 w 46093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E63B5-FDEF-4278-B59D-6897A452FF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367"/>
          <a:stretch/>
        </p:blipFill>
        <p:spPr>
          <a:xfrm>
            <a:off x="20" y="-6954"/>
            <a:ext cx="4475120" cy="2130473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8839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0397C5B-5EAE-4A85-BCCE-45873E2E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48" y="1016000"/>
            <a:ext cx="5975757" cy="685808"/>
          </a:xfrm>
        </p:spPr>
        <p:txBody>
          <a:bodyPr/>
          <a:lstStyle/>
          <a:p>
            <a:r>
              <a:rPr lang="en-US"/>
              <a:t>Multi-Modal Imaging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28 January 2019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raw_cars">
            <a:extLst>
              <a:ext uri="{FF2B5EF4-FFF2-40B4-BE49-F238E27FC236}">
                <a16:creationId xmlns:a16="http://schemas.microsoft.com/office/drawing/2014/main" id="{AFCD21E1-BED1-400B-9EEF-F551B7D27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68" y="-15419"/>
            <a:ext cx="5595438" cy="68734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raw_shg">
            <a:extLst>
              <a:ext uri="{FF2B5EF4-FFF2-40B4-BE49-F238E27FC236}">
                <a16:creationId xmlns:a16="http://schemas.microsoft.com/office/drawing/2014/main" id="{4F2FDBDF-F9A7-4D70-8420-37F4122352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467" y="-15419"/>
            <a:ext cx="5595437" cy="68734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raw_tpef">
            <a:extLst>
              <a:ext uri="{FF2B5EF4-FFF2-40B4-BE49-F238E27FC236}">
                <a16:creationId xmlns:a16="http://schemas.microsoft.com/office/drawing/2014/main" id="{71CAE529-B0C1-421C-9168-3DA01595A0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t="-63" r="100000" b="87"/>
          <a:stretch/>
        </p:blipFill>
        <p:spPr>
          <a:xfrm>
            <a:off x="6545746" y="-15420"/>
            <a:ext cx="45719" cy="68734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" name="raw_composite">
            <a:extLst>
              <a:ext uri="{FF2B5EF4-FFF2-40B4-BE49-F238E27FC236}">
                <a16:creationId xmlns:a16="http://schemas.microsoft.com/office/drawing/2014/main" id="{72A7E018-1AE4-4402-80BF-273F6BE00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0" r="99183" b="-665"/>
          <a:stretch/>
        </p:blipFill>
        <p:spPr>
          <a:xfrm>
            <a:off x="6591469" y="6857998"/>
            <a:ext cx="45719" cy="45719"/>
          </a:xfrm>
        </p:spPr>
      </p:pic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F63610AB-40C5-421C-AFD2-7E6E157DD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505" y="2565919"/>
            <a:ext cx="5947200" cy="1270586"/>
          </a:xfrm>
        </p:spPr>
        <p:txBody>
          <a:bodyPr/>
          <a:lstStyle/>
          <a:p>
            <a:pPr marL="0" lvl="1" indent="0">
              <a:buNone/>
            </a:pPr>
            <a:r>
              <a:rPr lang="en-US" sz="1800" b="1" dirty="0"/>
              <a:t>Advanced optical microscopy:</a:t>
            </a:r>
          </a:p>
          <a:p>
            <a:pPr lvl="1"/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Second Harmonic Generation (SHG)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CF1DC5-147F-43E9-AFC3-4DC3456405FA}"/>
              </a:ext>
            </a:extLst>
          </p:cNvPr>
          <p:cNvSpPr/>
          <p:nvPr/>
        </p:nvSpPr>
        <p:spPr>
          <a:xfrm>
            <a:off x="257505" y="4238951"/>
            <a:ext cx="6096000" cy="6560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20000"/>
              </a:lnSpc>
              <a:buNone/>
            </a:pPr>
            <a:endParaRPr lang="en-US" sz="1600" b="1" dirty="0"/>
          </a:p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/>
              <a:t>Blue: collagen using SHG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3662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0397C5B-5EAE-4A85-BCCE-45873E2E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48" y="1016000"/>
            <a:ext cx="5975757" cy="685808"/>
          </a:xfrm>
        </p:spPr>
        <p:txBody>
          <a:bodyPr/>
          <a:lstStyle/>
          <a:p>
            <a:r>
              <a:rPr lang="en-US"/>
              <a:t>Multi-Modal Imaging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28 January 2019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8" name="raw_cars">
            <a:extLst>
              <a:ext uri="{FF2B5EF4-FFF2-40B4-BE49-F238E27FC236}">
                <a16:creationId xmlns:a16="http://schemas.microsoft.com/office/drawing/2014/main" id="{AFCD21E1-BED1-400B-9EEF-F551B7D27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68" y="-15419"/>
            <a:ext cx="5595438" cy="68734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raw_shg">
            <a:extLst>
              <a:ext uri="{FF2B5EF4-FFF2-40B4-BE49-F238E27FC236}">
                <a16:creationId xmlns:a16="http://schemas.microsoft.com/office/drawing/2014/main" id="{4F2FDBDF-F9A7-4D70-8420-37F4122352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" b="100000"/>
          <a:stretch/>
        </p:blipFill>
        <p:spPr>
          <a:xfrm>
            <a:off x="6591467" y="-61138"/>
            <a:ext cx="5595438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raw_tpef">
            <a:extLst>
              <a:ext uri="{FF2B5EF4-FFF2-40B4-BE49-F238E27FC236}">
                <a16:creationId xmlns:a16="http://schemas.microsoft.com/office/drawing/2014/main" id="{71CAE529-B0C1-421C-9168-3DA01595A0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1"/>
          <a:stretch/>
        </p:blipFill>
        <p:spPr>
          <a:xfrm>
            <a:off x="6591466" y="-15420"/>
            <a:ext cx="5600534" cy="68734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" name="raw_composite">
            <a:extLst>
              <a:ext uri="{FF2B5EF4-FFF2-40B4-BE49-F238E27FC236}">
                <a16:creationId xmlns:a16="http://schemas.microsoft.com/office/drawing/2014/main" id="{72A7E018-1AE4-4402-80BF-273F6BE00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t="99020" r="100000"/>
          <a:stretch/>
        </p:blipFill>
        <p:spPr>
          <a:xfrm>
            <a:off x="6545750" y="6790611"/>
            <a:ext cx="45719" cy="67388"/>
          </a:xfrm>
        </p:spPr>
      </p:pic>
      <p:sp>
        <p:nvSpPr>
          <p:cNvPr id="15" name="Content Placeholder 21">
            <a:extLst>
              <a:ext uri="{FF2B5EF4-FFF2-40B4-BE49-F238E27FC236}">
                <a16:creationId xmlns:a16="http://schemas.microsoft.com/office/drawing/2014/main" id="{75E30679-6E7C-417F-91F8-D8D57AA05ABB}"/>
              </a:ext>
            </a:extLst>
          </p:cNvPr>
          <p:cNvSpPr txBox="1">
            <a:spLocks/>
          </p:cNvSpPr>
          <p:nvPr/>
        </p:nvSpPr>
        <p:spPr>
          <a:xfrm>
            <a:off x="257505" y="2565919"/>
            <a:ext cx="5947200" cy="127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en-US" sz="1800" b="1" dirty="0"/>
              <a:t>Advanced optical microscopy: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Two-Photon Excited Fluorescence (TPEF)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FAEEF-8A0E-4F27-9201-8C4A465C0291}"/>
              </a:ext>
            </a:extLst>
          </p:cNvPr>
          <p:cNvSpPr/>
          <p:nvPr/>
        </p:nvSpPr>
        <p:spPr>
          <a:xfrm>
            <a:off x="257505" y="4238951"/>
            <a:ext cx="6096000" cy="951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20000"/>
              </a:lnSpc>
              <a:buNone/>
            </a:pPr>
            <a:endParaRPr lang="en-US" sz="1600" b="1" dirty="0"/>
          </a:p>
          <a:p>
            <a:pPr marL="0" lvl="1">
              <a:lnSpc>
                <a:spcPct val="120000"/>
              </a:lnSpc>
            </a:pPr>
            <a:endParaRPr lang="en-US" sz="1600" b="1" dirty="0"/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Green: Autofluorescence using TPEF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315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0397C5B-5EAE-4A85-BCCE-45873E2E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48" y="1016000"/>
            <a:ext cx="5975757" cy="685808"/>
          </a:xfrm>
        </p:spPr>
        <p:txBody>
          <a:bodyPr/>
          <a:lstStyle/>
          <a:p>
            <a:r>
              <a:rPr lang="en-US"/>
              <a:t>Multi-Modal Imaging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28 January 2019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raw_cars">
            <a:hlinkClick r:id="rId4" action="ppaction://hlinksldjump"/>
            <a:extLst>
              <a:ext uri="{FF2B5EF4-FFF2-40B4-BE49-F238E27FC236}">
                <a16:creationId xmlns:a16="http://schemas.microsoft.com/office/drawing/2014/main" id="{AFCD21E1-BED1-400B-9EEF-F551B7D27C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68" y="-15419"/>
            <a:ext cx="5595438" cy="68734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raw_shg">
            <a:hlinkClick r:id="rId6" action="ppaction://hlinksldjump"/>
            <a:extLst>
              <a:ext uri="{FF2B5EF4-FFF2-40B4-BE49-F238E27FC236}">
                <a16:creationId xmlns:a16="http://schemas.microsoft.com/office/drawing/2014/main" id="{4F2FDBDF-F9A7-4D70-8420-37F4122352A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88"/>
          <a:stretch/>
        </p:blipFill>
        <p:spPr>
          <a:xfrm>
            <a:off x="6591467" y="-15419"/>
            <a:ext cx="5595438" cy="34444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raw_tpef">
            <a:hlinkClick r:id="rId8" action="ppaction://hlinksldjump"/>
            <a:extLst>
              <a:ext uri="{FF2B5EF4-FFF2-40B4-BE49-F238E27FC236}">
                <a16:creationId xmlns:a16="http://schemas.microsoft.com/office/drawing/2014/main" id="{71CAE529-B0C1-421C-9168-3DA01595A0F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19"/>
          <a:stretch/>
        </p:blipFill>
        <p:spPr>
          <a:xfrm>
            <a:off x="6591466" y="-15420"/>
            <a:ext cx="2791074" cy="68734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" name="raw_composite">
            <a:hlinkClick r:id="rId10" action="ppaction://hlinksldjump"/>
            <a:extLst>
              <a:ext uri="{FF2B5EF4-FFF2-40B4-BE49-F238E27FC236}">
                <a16:creationId xmlns:a16="http://schemas.microsoft.com/office/drawing/2014/main" id="{72A7E018-1AE4-4402-80BF-273F6BE00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2" r="50119"/>
          <a:stretch/>
        </p:blipFill>
        <p:spPr>
          <a:xfrm>
            <a:off x="6591469" y="3428999"/>
            <a:ext cx="2791071" cy="3428999"/>
          </a:xfrm>
        </p:spPr>
      </p:pic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69462043-CD38-4010-BDA6-43AF51B709CB}"/>
              </a:ext>
            </a:extLst>
          </p:cNvPr>
          <p:cNvSpPr txBox="1">
            <a:spLocks/>
          </p:cNvSpPr>
          <p:nvPr/>
        </p:nvSpPr>
        <p:spPr>
          <a:xfrm>
            <a:off x="257505" y="2565919"/>
            <a:ext cx="5947200" cy="127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en-US" sz="1800" b="1" dirty="0"/>
              <a:t>Advanced optical microscopy: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Coherent Anti-stokes Raman Scattering (CARS)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Second Harmonic Generation (SHG)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Two-Photon Excited Fluorescence (TPEF)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C99EA1-9F30-4DB4-88A7-34349414B082}"/>
              </a:ext>
            </a:extLst>
          </p:cNvPr>
          <p:cNvSpPr/>
          <p:nvPr/>
        </p:nvSpPr>
        <p:spPr>
          <a:xfrm>
            <a:off x="257505" y="4238951"/>
            <a:ext cx="6096000" cy="951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/>
              <a:t>Red: Lipids + non-resonant background using CARS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Blue: collagen using SHG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Green: Autofluorescence using TPEF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0977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0397C5B-5EAE-4A85-BCCE-45873E2E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48" y="1016000"/>
            <a:ext cx="5975757" cy="685808"/>
          </a:xfrm>
        </p:spPr>
        <p:txBody>
          <a:bodyPr/>
          <a:lstStyle/>
          <a:p>
            <a:r>
              <a:rPr lang="en-US"/>
              <a:t>Multi-Modal Imaging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28 January 2019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raw_cars">
            <a:hlinkClick r:id="rId4" action="ppaction://hlinksldjump"/>
            <a:extLst>
              <a:ext uri="{FF2B5EF4-FFF2-40B4-BE49-F238E27FC236}">
                <a16:creationId xmlns:a16="http://schemas.microsoft.com/office/drawing/2014/main" id="{AFCD21E1-BED1-400B-9EEF-F551B7D27C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68" y="-15419"/>
            <a:ext cx="5595438" cy="68734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raw_shg">
            <a:extLst>
              <a:ext uri="{FF2B5EF4-FFF2-40B4-BE49-F238E27FC236}">
                <a16:creationId xmlns:a16="http://schemas.microsoft.com/office/drawing/2014/main" id="{4F2FDBDF-F9A7-4D70-8420-37F4122352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335"/>
          <a:stretch/>
        </p:blipFill>
        <p:spPr>
          <a:xfrm>
            <a:off x="6591467" y="-15419"/>
            <a:ext cx="5595438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raw_tpef">
            <a:extLst>
              <a:ext uri="{FF2B5EF4-FFF2-40B4-BE49-F238E27FC236}">
                <a16:creationId xmlns:a16="http://schemas.microsoft.com/office/drawing/2014/main" id="{71CAE529-B0C1-421C-9168-3DA01595A0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83"/>
          <a:stretch/>
        </p:blipFill>
        <p:spPr>
          <a:xfrm>
            <a:off x="6591466" y="-15420"/>
            <a:ext cx="45719" cy="68734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" name="raw_composite">
            <a:extLst>
              <a:ext uri="{FF2B5EF4-FFF2-40B4-BE49-F238E27FC236}">
                <a16:creationId xmlns:a16="http://schemas.microsoft.com/office/drawing/2014/main" id="{72A7E018-1AE4-4402-80BF-273F6BE00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t="100000" r="100000" b="-666"/>
          <a:stretch/>
        </p:blipFill>
        <p:spPr>
          <a:xfrm>
            <a:off x="6545750" y="6857998"/>
            <a:ext cx="45719" cy="45719"/>
          </a:xfrm>
        </p:spPr>
      </p:pic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7BB9AB64-5FD4-45DD-ACBA-67092857D6EE}"/>
              </a:ext>
            </a:extLst>
          </p:cNvPr>
          <p:cNvSpPr txBox="1">
            <a:spLocks/>
          </p:cNvSpPr>
          <p:nvPr/>
        </p:nvSpPr>
        <p:spPr>
          <a:xfrm>
            <a:off x="257505" y="2565919"/>
            <a:ext cx="5947200" cy="127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en-US" sz="1800" b="1" dirty="0"/>
              <a:t>Advanced optical microscopy: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Coherent Anti-stokes Raman Scattering (CARS)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Second Harmonic Generation (SHG)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Two-Photon Excited Fluorescence (TPEF)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BEE555-ADD5-4807-8E60-FD787C879F11}"/>
              </a:ext>
            </a:extLst>
          </p:cNvPr>
          <p:cNvSpPr/>
          <p:nvPr/>
        </p:nvSpPr>
        <p:spPr>
          <a:xfrm>
            <a:off x="257505" y="4238951"/>
            <a:ext cx="6096000" cy="951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/>
              <a:t>Red: Lipids + non-resonant background using CARS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Blue: collagen using SHG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Green: Autofluorescence using TPEF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52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0397C5B-5EAE-4A85-BCCE-45873E2E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48" y="1016000"/>
            <a:ext cx="5975757" cy="685808"/>
          </a:xfrm>
        </p:spPr>
        <p:txBody>
          <a:bodyPr/>
          <a:lstStyle/>
          <a:p>
            <a:r>
              <a:rPr lang="en-US"/>
              <a:t>Multi-Modal Imaging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28 January 2019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" name="raw_cars">
            <a:extLst>
              <a:ext uri="{FF2B5EF4-FFF2-40B4-BE49-F238E27FC236}">
                <a16:creationId xmlns:a16="http://schemas.microsoft.com/office/drawing/2014/main" id="{AFCD21E1-BED1-400B-9EEF-F551B7D27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68" y="-15419"/>
            <a:ext cx="5595438" cy="68734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raw_shg">
            <a:hlinkClick r:id="rId5" action="ppaction://hlinksldjump"/>
            <a:extLst>
              <a:ext uri="{FF2B5EF4-FFF2-40B4-BE49-F238E27FC236}">
                <a16:creationId xmlns:a16="http://schemas.microsoft.com/office/drawing/2014/main" id="{4F2FDBDF-F9A7-4D70-8420-37F4122352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467" y="-15419"/>
            <a:ext cx="5595438" cy="68734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raw_tpef">
            <a:extLst>
              <a:ext uri="{FF2B5EF4-FFF2-40B4-BE49-F238E27FC236}">
                <a16:creationId xmlns:a16="http://schemas.microsoft.com/office/drawing/2014/main" id="{71CAE529-B0C1-421C-9168-3DA01595A0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83"/>
          <a:stretch/>
        </p:blipFill>
        <p:spPr>
          <a:xfrm>
            <a:off x="6591466" y="-15420"/>
            <a:ext cx="45719" cy="68734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" name="raw_composite">
            <a:extLst>
              <a:ext uri="{FF2B5EF4-FFF2-40B4-BE49-F238E27FC236}">
                <a16:creationId xmlns:a16="http://schemas.microsoft.com/office/drawing/2014/main" id="{72A7E018-1AE4-4402-80BF-273F6BE00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t="99335" r="100000"/>
          <a:stretch/>
        </p:blipFill>
        <p:spPr>
          <a:xfrm>
            <a:off x="6545750" y="6812279"/>
            <a:ext cx="45719" cy="45719"/>
          </a:xfrm>
        </p:spPr>
      </p:pic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D2F0DBF8-147E-4DB7-92AD-FA43B72FFAB9}"/>
              </a:ext>
            </a:extLst>
          </p:cNvPr>
          <p:cNvSpPr txBox="1">
            <a:spLocks/>
          </p:cNvSpPr>
          <p:nvPr/>
        </p:nvSpPr>
        <p:spPr>
          <a:xfrm>
            <a:off x="257505" y="2565919"/>
            <a:ext cx="5947200" cy="127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en-US" sz="1800" b="1" dirty="0"/>
              <a:t>Advanced optical microscopy: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Coherent Anti-stokes Raman Scattering (CARS)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Second Harmonic Generation (SHG)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Two-Photon Excited Fluorescence (TPEF)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DCA23-8D22-4487-A010-B1DD3D3A4B2F}"/>
              </a:ext>
            </a:extLst>
          </p:cNvPr>
          <p:cNvSpPr/>
          <p:nvPr/>
        </p:nvSpPr>
        <p:spPr>
          <a:xfrm>
            <a:off x="257505" y="4238951"/>
            <a:ext cx="6096000" cy="951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/>
              <a:t>Red: Lipids + non-resonant background using CARS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Blue: collagen using SHG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Green: Autofluorescence using TPEF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127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0397C5B-5EAE-4A85-BCCE-45873E2E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48" y="1016000"/>
            <a:ext cx="5975757" cy="685808"/>
          </a:xfrm>
        </p:spPr>
        <p:txBody>
          <a:bodyPr/>
          <a:lstStyle/>
          <a:p>
            <a:r>
              <a:rPr lang="en-US"/>
              <a:t>Multi-Modal Imaging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28 January 2019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raw_cars">
            <a:extLst>
              <a:ext uri="{FF2B5EF4-FFF2-40B4-BE49-F238E27FC236}">
                <a16:creationId xmlns:a16="http://schemas.microsoft.com/office/drawing/2014/main" id="{AFCD21E1-BED1-400B-9EEF-F551B7D27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68" y="-15419"/>
            <a:ext cx="5595438" cy="68734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raw_shg">
            <a:extLst>
              <a:ext uri="{FF2B5EF4-FFF2-40B4-BE49-F238E27FC236}">
                <a16:creationId xmlns:a16="http://schemas.microsoft.com/office/drawing/2014/main" id="{4F2FDBDF-F9A7-4D70-8420-37F4122352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" b="100000"/>
          <a:stretch/>
        </p:blipFill>
        <p:spPr>
          <a:xfrm>
            <a:off x="6591467" y="-61138"/>
            <a:ext cx="5595438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raw_tpef">
            <a:hlinkClick r:id="rId6" action="ppaction://hlinksldjump"/>
            <a:extLst>
              <a:ext uri="{FF2B5EF4-FFF2-40B4-BE49-F238E27FC236}">
                <a16:creationId xmlns:a16="http://schemas.microsoft.com/office/drawing/2014/main" id="{71CAE529-B0C1-421C-9168-3DA01595A0F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91465" y="-15420"/>
            <a:ext cx="5595437" cy="68734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" name="raw_composite">
            <a:extLst>
              <a:ext uri="{FF2B5EF4-FFF2-40B4-BE49-F238E27FC236}">
                <a16:creationId xmlns:a16="http://schemas.microsoft.com/office/drawing/2014/main" id="{72A7E018-1AE4-4402-80BF-273F6BE00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7" t="100000" r="100000" b="-666"/>
          <a:stretch/>
        </p:blipFill>
        <p:spPr>
          <a:xfrm>
            <a:off x="6545750" y="6857998"/>
            <a:ext cx="45719" cy="45719"/>
          </a:xfrm>
        </p:spPr>
      </p:pic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8798D2DE-C9F6-4376-8216-E03B01B53A5B}"/>
              </a:ext>
            </a:extLst>
          </p:cNvPr>
          <p:cNvSpPr txBox="1">
            <a:spLocks/>
          </p:cNvSpPr>
          <p:nvPr/>
        </p:nvSpPr>
        <p:spPr>
          <a:xfrm>
            <a:off x="257505" y="2565919"/>
            <a:ext cx="5947200" cy="127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en-US" sz="1800" b="1" dirty="0"/>
              <a:t>Advanced optical microscopy: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Coherent Anti-stokes Raman Scattering (CARS)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Second Harmonic Generation (SHG)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Two-Photon Excited Fluorescence (TPEF)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F6A38E-EF6A-462E-A739-BB240F6DB151}"/>
              </a:ext>
            </a:extLst>
          </p:cNvPr>
          <p:cNvSpPr/>
          <p:nvPr/>
        </p:nvSpPr>
        <p:spPr>
          <a:xfrm>
            <a:off x="257505" y="4238951"/>
            <a:ext cx="6096000" cy="951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/>
              <a:t>Red: Lipids + non-resonant background using CARS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Blue: collagen using SHG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Green: Autofluorescence using TPEF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864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E0397C5B-5EAE-4A85-BCCE-45873E2E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48" y="1016000"/>
            <a:ext cx="5975757" cy="685808"/>
          </a:xfrm>
        </p:spPr>
        <p:txBody>
          <a:bodyPr/>
          <a:lstStyle/>
          <a:p>
            <a:r>
              <a:rPr lang="en-US"/>
              <a:t>Multi-Modal Imaging</a:t>
            </a:r>
          </a:p>
        </p:txBody>
      </p:sp>
      <p:sp>
        <p:nvSpPr>
          <p:cNvPr id="5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28 January 2019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raw_cars">
            <a:extLst>
              <a:ext uri="{FF2B5EF4-FFF2-40B4-BE49-F238E27FC236}">
                <a16:creationId xmlns:a16="http://schemas.microsoft.com/office/drawing/2014/main" id="{AFCD21E1-BED1-400B-9EEF-F551B7D27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68" y="-15419"/>
            <a:ext cx="5595438" cy="68734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9" name="raw_shg">
            <a:extLst>
              <a:ext uri="{FF2B5EF4-FFF2-40B4-BE49-F238E27FC236}">
                <a16:creationId xmlns:a16="http://schemas.microsoft.com/office/drawing/2014/main" id="{4F2FDBDF-F9A7-4D70-8420-37F4122352A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65" b="100000"/>
          <a:stretch/>
        </p:blipFill>
        <p:spPr>
          <a:xfrm>
            <a:off x="6591467" y="-61138"/>
            <a:ext cx="5595438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1" name="raw_tpef">
            <a:extLst>
              <a:ext uri="{FF2B5EF4-FFF2-40B4-BE49-F238E27FC236}">
                <a16:creationId xmlns:a16="http://schemas.microsoft.com/office/drawing/2014/main" id="{71CAE529-B0C1-421C-9168-3DA01595A0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83"/>
          <a:stretch/>
        </p:blipFill>
        <p:spPr>
          <a:xfrm>
            <a:off x="6591466" y="-15420"/>
            <a:ext cx="45719" cy="68734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" name="raw_composite">
            <a:hlinkClick r:id="rId7" action="ppaction://hlinksldjump"/>
            <a:extLst>
              <a:ext uri="{FF2B5EF4-FFF2-40B4-BE49-F238E27FC236}">
                <a16:creationId xmlns:a16="http://schemas.microsoft.com/office/drawing/2014/main" id="{72A7E018-1AE4-4402-80BF-273F6BE00D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/>
          <a:stretch/>
        </p:blipFill>
        <p:spPr>
          <a:xfrm>
            <a:off x="6591469" y="1"/>
            <a:ext cx="5595436" cy="6857998"/>
          </a:xfrm>
        </p:spPr>
      </p:pic>
      <p:sp>
        <p:nvSpPr>
          <p:cNvPr id="12" name="Content Placeholder 21">
            <a:extLst>
              <a:ext uri="{FF2B5EF4-FFF2-40B4-BE49-F238E27FC236}">
                <a16:creationId xmlns:a16="http://schemas.microsoft.com/office/drawing/2014/main" id="{BD963B82-7E16-4128-8D71-D40FC61870C5}"/>
              </a:ext>
            </a:extLst>
          </p:cNvPr>
          <p:cNvSpPr txBox="1">
            <a:spLocks/>
          </p:cNvSpPr>
          <p:nvPr/>
        </p:nvSpPr>
        <p:spPr>
          <a:xfrm>
            <a:off x="257505" y="2565919"/>
            <a:ext cx="5947200" cy="12705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16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en-US" sz="1800" b="1" dirty="0"/>
              <a:t>Advanced optical microscopy: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Coherent Anti-stokes Raman Scattering (CARS)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Second Harmonic Generation (SHG)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Two-Photon Excited Fluorescence (TPEF)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FF33DF-D67F-43CA-988E-6A13C24ADB6E}"/>
              </a:ext>
            </a:extLst>
          </p:cNvPr>
          <p:cNvSpPr/>
          <p:nvPr/>
        </p:nvSpPr>
        <p:spPr>
          <a:xfrm>
            <a:off x="257505" y="4238951"/>
            <a:ext cx="6096000" cy="951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indent="0">
              <a:lnSpc>
                <a:spcPct val="120000"/>
              </a:lnSpc>
              <a:buNone/>
            </a:pPr>
            <a:r>
              <a:rPr lang="en-US" sz="1600" b="1" dirty="0"/>
              <a:t>Red: Lipids + non-resonant background using CARS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Blue: collagen using SHG</a:t>
            </a:r>
          </a:p>
          <a:p>
            <a:pPr marL="0" lvl="1">
              <a:lnSpc>
                <a:spcPct val="120000"/>
              </a:lnSpc>
            </a:pPr>
            <a:r>
              <a:rPr lang="en-US" sz="1600" b="1" dirty="0"/>
              <a:t>Green: Autofluorescence using TPEF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394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377748" y="1015200"/>
            <a:ext cx="5975757" cy="1248208"/>
          </a:xfrm>
        </p:spPr>
        <p:txBody>
          <a:bodyPr/>
          <a:lstStyle/>
          <a:p>
            <a:r>
              <a:rPr lang="en-US"/>
              <a:t>Comparison with Hematoxylin &amp; Eosin</a:t>
            </a:r>
          </a:p>
        </p:txBody>
      </p:sp>
      <p:pic>
        <p:nvPicPr>
          <p:cNvPr id="9" name="raw_composite">
            <a:hlinkClick r:id="rId4" action="ppaction://hlinksldjump"/>
            <a:extLst>
              <a:ext uri="{FF2B5EF4-FFF2-40B4-BE49-F238E27FC236}">
                <a16:creationId xmlns:a16="http://schemas.microsoft.com/office/drawing/2014/main" id="{866EBACB-B139-4628-AD53-22B3872999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/>
          <a:stretch/>
        </p:blipFill>
        <p:spPr>
          <a:xfrm>
            <a:off x="6591469" y="1"/>
            <a:ext cx="5595436" cy="68579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" name="HE_stain">
            <a:extLst>
              <a:ext uri="{FF2B5EF4-FFF2-40B4-BE49-F238E27FC236}">
                <a16:creationId xmlns:a16="http://schemas.microsoft.com/office/drawing/2014/main" id="{33B5813B-D24E-47ED-8B6F-A3EFE3A644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83747" y="4157"/>
            <a:ext cx="5597236" cy="6849687"/>
          </a:xfrm>
          <a:prstGeom prst="rect">
            <a:avLst/>
          </a:prstGeom>
        </p:spPr>
      </p:pic>
      <p:sp>
        <p:nvSpPr>
          <p:cNvPr id="6" name="Date_DateCustomA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28 January 2019</a:t>
            </a:r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6" name="Pladsholder til indhold 13">
            <a:extLst>
              <a:ext uri="{FF2B5EF4-FFF2-40B4-BE49-F238E27FC236}">
                <a16:creationId xmlns:a16="http://schemas.microsoft.com/office/drawing/2014/main" id="{83D7F33B-B1B7-4BF2-A7FC-1352D8D6B4A5}"/>
              </a:ext>
            </a:extLst>
          </p:cNvPr>
          <p:cNvSpPr txBox="1">
            <a:spLocks/>
          </p:cNvSpPr>
          <p:nvPr/>
        </p:nvSpPr>
        <p:spPr>
          <a:xfrm>
            <a:off x="422317" y="2448000"/>
            <a:ext cx="2811457" cy="3852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da-DK" sz="1800" b="1" dirty="0"/>
              <a:t>H&amp;E</a:t>
            </a:r>
            <a:endParaRPr lang="en-US" sz="1800" b="1" dirty="0"/>
          </a:p>
          <a:p>
            <a:pPr lvl="1"/>
            <a:r>
              <a:rPr lang="en-US" b="1" dirty="0"/>
              <a:t>Nuclei in blue/purple</a:t>
            </a:r>
          </a:p>
          <a:p>
            <a:pPr lvl="1"/>
            <a:r>
              <a:rPr lang="en-US" b="1" dirty="0"/>
              <a:t>Basophils in purplish red</a:t>
            </a:r>
          </a:p>
          <a:p>
            <a:pPr lvl="1"/>
            <a:r>
              <a:rPr lang="en-US" b="1" dirty="0"/>
              <a:t>Cytoplasm in red</a:t>
            </a:r>
          </a:p>
          <a:p>
            <a:pPr lvl="1"/>
            <a:r>
              <a:rPr lang="en-US" b="1" dirty="0"/>
              <a:t>Muscles in dark red</a:t>
            </a:r>
          </a:p>
          <a:p>
            <a:pPr lvl="1"/>
            <a:r>
              <a:rPr lang="en-US" b="1" dirty="0"/>
              <a:t>Erythrocytes in cherry red</a:t>
            </a:r>
          </a:p>
          <a:p>
            <a:pPr lvl="1"/>
            <a:r>
              <a:rPr lang="en-US" b="1" dirty="0"/>
              <a:t>Collagen in pale pink</a:t>
            </a:r>
          </a:p>
          <a:p>
            <a:pPr lvl="1"/>
            <a:r>
              <a:rPr lang="en-US" b="1" dirty="0"/>
              <a:t>Mitochondria in pale pink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4A991-1B79-4142-ADBE-F65F32F03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18957" y="2438969"/>
            <a:ext cx="3102605" cy="3294742"/>
          </a:xfrm>
        </p:spPr>
        <p:txBody>
          <a:bodyPr/>
          <a:lstStyle/>
          <a:p>
            <a:pPr marL="0" lvl="1" indent="0">
              <a:buNone/>
            </a:pPr>
            <a:r>
              <a:rPr lang="da-DK" sz="1800" b="1" dirty="0"/>
              <a:t>CARS/SHG/TPEF</a:t>
            </a:r>
            <a:endParaRPr lang="en-US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Nuclei as </a:t>
            </a:r>
            <a:r>
              <a:rPr lang="en-US" b="1" dirty="0" err="1"/>
              <a:t>silhuettes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Cell membranes in bright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Cytoplasm in dark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Muscles in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Inflammation in green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Collagen in blue</a:t>
            </a:r>
          </a:p>
          <a:p>
            <a:pPr marL="0" lvl="1" indent="0">
              <a:buNone/>
            </a:pPr>
            <a:endParaRPr lang="en-US" b="1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71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377748" y="1015200"/>
            <a:ext cx="5975757" cy="1248208"/>
          </a:xfrm>
        </p:spPr>
        <p:txBody>
          <a:bodyPr/>
          <a:lstStyle/>
          <a:p>
            <a:r>
              <a:rPr lang="en-US" dirty="0"/>
              <a:t>Comparison with Hematoxylin &amp; Eosin</a:t>
            </a:r>
          </a:p>
        </p:txBody>
      </p:sp>
      <p:sp>
        <p:nvSpPr>
          <p:cNvPr id="6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GB" dirty="0"/>
              <a:t>28 January 2019</a:t>
            </a:r>
          </a:p>
        </p:txBody>
      </p:sp>
      <p:pic>
        <p:nvPicPr>
          <p:cNvPr id="11" name="raw_composite">
            <a:hlinkClick r:id="rId4" action="ppaction://hlinksldjump"/>
            <a:extLst>
              <a:ext uri="{FF2B5EF4-FFF2-40B4-BE49-F238E27FC236}">
                <a16:creationId xmlns:a16="http://schemas.microsoft.com/office/drawing/2014/main" id="{6E88F44A-CC22-4CFF-9695-84DF15D12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/>
          <a:stretch/>
        </p:blipFill>
        <p:spPr>
          <a:xfrm>
            <a:off x="6591469" y="1"/>
            <a:ext cx="5595436" cy="6857998"/>
          </a:xfrm>
        </p:spPr>
      </p:pic>
      <p:pic>
        <p:nvPicPr>
          <p:cNvPr id="16" name="HE_stain">
            <a:extLst>
              <a:ext uri="{FF2B5EF4-FFF2-40B4-BE49-F238E27FC236}">
                <a16:creationId xmlns:a16="http://schemas.microsoft.com/office/drawing/2014/main" id="{6C194D88-252E-4BF3-80A9-16BDC6851B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9"/>
          <a:stretch/>
        </p:blipFill>
        <p:spPr>
          <a:xfrm>
            <a:off x="9395203" y="4157"/>
            <a:ext cx="2785779" cy="6849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8" name="Label_map">
            <a:extLst>
              <a:ext uri="{FF2B5EF4-FFF2-40B4-BE49-F238E27FC236}">
                <a16:creationId xmlns:a16="http://schemas.microsoft.com/office/drawing/2014/main" id="{6665BA2E-1468-48E5-AD33-1DB19201D4CD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3" r="100000"/>
          <a:stretch/>
        </p:blipFill>
        <p:spPr>
          <a:xfrm>
            <a:off x="6515101" y="-8811"/>
            <a:ext cx="79664" cy="6875622"/>
          </a:xfrm>
        </p:spPr>
      </p:pic>
      <p:sp>
        <p:nvSpPr>
          <p:cNvPr id="8" name="Pladsholder til slidenumm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3" name="Pladsholder til indhold 13">
            <a:extLst>
              <a:ext uri="{FF2B5EF4-FFF2-40B4-BE49-F238E27FC236}">
                <a16:creationId xmlns:a16="http://schemas.microsoft.com/office/drawing/2014/main" id="{73FE0681-BBAD-4642-B811-6DABE8A7B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5" y="2448000"/>
            <a:ext cx="3094884" cy="2146593"/>
          </a:xfrm>
        </p:spPr>
        <p:txBody>
          <a:bodyPr/>
          <a:lstStyle/>
          <a:p>
            <a:pPr marL="0" lvl="1" indent="0">
              <a:buNone/>
            </a:pPr>
            <a:r>
              <a:rPr lang="da-DK" sz="1800" b="1" dirty="0"/>
              <a:t>CARS/SHG/TPEF</a:t>
            </a:r>
            <a:endParaRPr lang="en-US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Nuclei as </a:t>
            </a:r>
            <a:r>
              <a:rPr lang="en-US" b="1" dirty="0" err="1"/>
              <a:t>silhuettes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Cell membranes in bright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Cytoplasm in dark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Muscles in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Inflammation in green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Collagen in blue</a:t>
            </a:r>
          </a:p>
          <a:p>
            <a:pPr marL="0" lvl="1" indent="0">
              <a:buNone/>
            </a:pPr>
            <a:endParaRPr lang="en-US" b="1" dirty="0"/>
          </a:p>
        </p:txBody>
      </p:sp>
      <p:sp>
        <p:nvSpPr>
          <p:cNvPr id="24" name="Pladsholder til indhold 13">
            <a:extLst>
              <a:ext uri="{FF2B5EF4-FFF2-40B4-BE49-F238E27FC236}">
                <a16:creationId xmlns:a16="http://schemas.microsoft.com/office/drawing/2014/main" id="{BACCB0EE-D040-4116-9AAB-8A2E0F329F4D}"/>
              </a:ext>
            </a:extLst>
          </p:cNvPr>
          <p:cNvSpPr txBox="1">
            <a:spLocks/>
          </p:cNvSpPr>
          <p:nvPr/>
        </p:nvSpPr>
        <p:spPr>
          <a:xfrm>
            <a:off x="3778623" y="2448000"/>
            <a:ext cx="2811457" cy="3852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da-DK" sz="1800" b="1" dirty="0"/>
              <a:t>H&amp;E</a:t>
            </a:r>
            <a:endParaRPr lang="en-US" sz="1800" b="1" dirty="0"/>
          </a:p>
          <a:p>
            <a:pPr lvl="1"/>
            <a:r>
              <a:rPr lang="en-US" b="1" dirty="0"/>
              <a:t>Nuclei in blue/purple</a:t>
            </a:r>
          </a:p>
          <a:p>
            <a:pPr lvl="1"/>
            <a:r>
              <a:rPr lang="en-US" b="1" dirty="0"/>
              <a:t>Basophils in purplish red</a:t>
            </a:r>
          </a:p>
          <a:p>
            <a:pPr lvl="1"/>
            <a:r>
              <a:rPr lang="en-US" b="1" dirty="0"/>
              <a:t>Cytoplasm in red</a:t>
            </a:r>
          </a:p>
          <a:p>
            <a:pPr lvl="1"/>
            <a:r>
              <a:rPr lang="en-US" b="1" dirty="0"/>
              <a:t>Muscles in dark red</a:t>
            </a:r>
          </a:p>
          <a:p>
            <a:pPr lvl="1"/>
            <a:r>
              <a:rPr lang="en-US" b="1" dirty="0"/>
              <a:t>Erythrocytes in cherry red</a:t>
            </a:r>
          </a:p>
          <a:p>
            <a:pPr lvl="1"/>
            <a:r>
              <a:rPr lang="en-US" b="1" dirty="0"/>
              <a:t>Collagen in pale pink</a:t>
            </a:r>
          </a:p>
          <a:p>
            <a:pPr lvl="1"/>
            <a:r>
              <a:rPr lang="en-US" b="1" dirty="0"/>
              <a:t>Mitochondria in pale pink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60A7F0-C4A2-4567-82D5-A04A5D723DDE}"/>
              </a:ext>
            </a:extLst>
          </p:cNvPr>
          <p:cNvSpPr txBox="1"/>
          <p:nvPr/>
        </p:nvSpPr>
        <p:spPr>
          <a:xfrm>
            <a:off x="-4129102" y="4896608"/>
            <a:ext cx="4261447" cy="1261884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r>
              <a:rPr lang="da-DK" sz="1600" b="1" dirty="0" err="1">
                <a:ln w="0">
                  <a:noFill/>
                </a:ln>
              </a:rPr>
              <a:t>Segmentation</a:t>
            </a:r>
            <a:endParaRPr lang="en-US" sz="1600" b="1" dirty="0">
              <a:ln w="0">
                <a:noFill/>
              </a:ln>
            </a:endParaRPr>
          </a:p>
          <a:p>
            <a:r>
              <a:rPr lang="en-US" sz="1600" b="1" dirty="0" err="1">
                <a:ln w="0">
                  <a:noFill/>
                </a:ln>
                <a:solidFill>
                  <a:srgbClr val="4BC300"/>
                </a:solidFill>
              </a:rPr>
              <a:t>Green:Epithelium</a:t>
            </a:r>
            <a:endParaRPr lang="en-US" sz="1600" b="1" dirty="0">
              <a:ln w="0">
                <a:noFill/>
              </a:ln>
              <a:solidFill>
                <a:srgbClr val="4BC300"/>
              </a:solidFill>
            </a:endParaRPr>
          </a:p>
          <a:p>
            <a:r>
              <a:rPr lang="en-US" sz="1600" b="1" dirty="0">
                <a:ln w="0">
                  <a:noFill/>
                </a:ln>
                <a:solidFill>
                  <a:srgbClr val="CC6633"/>
                </a:solidFill>
              </a:rPr>
              <a:t>Brown: inflammation</a:t>
            </a:r>
          </a:p>
          <a:p>
            <a:r>
              <a:rPr lang="en-US" sz="1600" b="1" dirty="0">
                <a:ln w="0">
                  <a:noFill/>
                </a:ln>
                <a:solidFill>
                  <a:srgbClr val="FFB380"/>
                </a:solidFill>
              </a:rPr>
              <a:t>Beige: Lumen</a:t>
            </a:r>
            <a:endParaRPr lang="en-US" sz="1600" b="1" dirty="0">
              <a:ln w="0">
                <a:noFill/>
              </a:ln>
              <a:solidFill>
                <a:srgbClr val="001771"/>
              </a:solidFill>
            </a:endParaRPr>
          </a:p>
          <a:p>
            <a:r>
              <a:rPr lang="en-US" sz="1600" b="1" dirty="0">
                <a:ln w="0">
                  <a:noFill/>
                </a:ln>
                <a:solidFill>
                  <a:srgbClr val="001771"/>
                </a:solidFill>
              </a:rPr>
              <a:t>Blue: glandular tissue</a:t>
            </a:r>
          </a:p>
          <a:p>
            <a:endParaRPr lang="en-US" sz="1600" b="1" dirty="0">
              <a:ln w="0">
                <a:noFill/>
              </a:ln>
              <a:solidFill>
                <a:srgbClr val="D91EF2"/>
              </a:solidFill>
            </a:endParaRPr>
          </a:p>
          <a:p>
            <a:r>
              <a:rPr lang="en-US" sz="1600" b="1" dirty="0">
                <a:ln w="0">
                  <a:noFill/>
                </a:ln>
                <a:solidFill>
                  <a:srgbClr val="D91EF2"/>
                </a:solidFill>
              </a:rPr>
              <a:t>Magenta: muscle</a:t>
            </a:r>
          </a:p>
          <a:p>
            <a:r>
              <a:rPr lang="en-US" sz="1600" b="1" dirty="0">
                <a:ln w="0">
                  <a:noFill/>
                </a:ln>
                <a:solidFill>
                  <a:srgbClr val="808080"/>
                </a:solidFill>
              </a:rPr>
              <a:t>Grey: Other</a:t>
            </a:r>
          </a:p>
          <a:p>
            <a:r>
              <a:rPr lang="en-US" sz="1600" b="1" dirty="0">
                <a:ln w="0">
                  <a:noFill/>
                </a:ln>
              </a:rPr>
              <a:t>Black: background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6909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>
          <a:xfrm>
            <a:off x="377748" y="1015200"/>
            <a:ext cx="5975757" cy="1248208"/>
          </a:xfrm>
        </p:spPr>
        <p:txBody>
          <a:bodyPr/>
          <a:lstStyle/>
          <a:p>
            <a:r>
              <a:rPr lang="en-US"/>
              <a:t>Comparison with Hematoxylin &amp; Eosin</a:t>
            </a:r>
          </a:p>
        </p:txBody>
      </p:sp>
      <p:sp>
        <p:nvSpPr>
          <p:cNvPr id="6" name="Date_DateCustomA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28 January 2019</a:t>
            </a:r>
          </a:p>
        </p:txBody>
      </p:sp>
      <p:pic>
        <p:nvPicPr>
          <p:cNvPr id="12" name="raw_composite">
            <a:hlinkClick r:id="rId4" action="ppaction://hlinksldjump"/>
            <a:extLst>
              <a:ext uri="{FF2B5EF4-FFF2-40B4-BE49-F238E27FC236}">
                <a16:creationId xmlns:a16="http://schemas.microsoft.com/office/drawing/2014/main" id="{02E71F86-C9AA-4DEC-AE21-D95FF22A6C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"/>
          <a:stretch/>
        </p:blipFill>
        <p:spPr>
          <a:xfrm>
            <a:off x="6591469" y="1"/>
            <a:ext cx="5595436" cy="6857998"/>
          </a:xfrm>
        </p:spPr>
      </p:pic>
      <p:pic>
        <p:nvPicPr>
          <p:cNvPr id="17" name="HE_stain">
            <a:extLst>
              <a:ext uri="{FF2B5EF4-FFF2-40B4-BE49-F238E27FC236}">
                <a16:creationId xmlns:a16="http://schemas.microsoft.com/office/drawing/2014/main" id="{58934A56-F560-4964-82AA-4D12A6360D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0"/>
          <a:stretch/>
        </p:blipFill>
        <p:spPr>
          <a:xfrm>
            <a:off x="10524075" y="4157"/>
            <a:ext cx="1667924" cy="6849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8" name="Label_map">
            <a:extLst>
              <a:ext uri="{FF2B5EF4-FFF2-40B4-BE49-F238E27FC236}">
                <a16:creationId xmlns:a16="http://schemas.microsoft.com/office/drawing/2014/main" id="{3DB1D935-EDF3-4A9A-A49C-1D7460AD21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3" r="62235"/>
          <a:stretch/>
        </p:blipFill>
        <p:spPr>
          <a:xfrm>
            <a:off x="6515101" y="-8811"/>
            <a:ext cx="2193470" cy="6875622"/>
          </a:xfrm>
          <a:prstGeom prst="rect">
            <a:avLst/>
          </a:prstGeom>
        </p:spPr>
      </p:pic>
      <p:sp>
        <p:nvSpPr>
          <p:cNvPr id="8" name="Pladsholder til slidenumm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1" name="Pladsholder til indhold 13">
            <a:extLst>
              <a:ext uri="{FF2B5EF4-FFF2-40B4-BE49-F238E27FC236}">
                <a16:creationId xmlns:a16="http://schemas.microsoft.com/office/drawing/2014/main" id="{7EC7DEF5-BAED-49C5-9E7F-C67057A33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4" y="2448000"/>
            <a:ext cx="3130979" cy="2146593"/>
          </a:xfrm>
        </p:spPr>
        <p:txBody>
          <a:bodyPr/>
          <a:lstStyle/>
          <a:p>
            <a:pPr marL="0" lvl="1" indent="0">
              <a:buNone/>
            </a:pPr>
            <a:r>
              <a:rPr lang="da-DK" sz="1800" b="1" dirty="0"/>
              <a:t>CARS/SHG/TPEF</a:t>
            </a:r>
            <a:endParaRPr lang="en-US" sz="18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Nuclei as </a:t>
            </a:r>
            <a:r>
              <a:rPr lang="en-US" b="1" dirty="0" err="1"/>
              <a:t>silhuettes</a:t>
            </a:r>
            <a:endParaRPr lang="en-US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Cell membranes in bright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Cytoplasm in dark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Muscles in red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Inflammation in green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Collagen in blue</a:t>
            </a:r>
          </a:p>
          <a:p>
            <a:pPr marL="0" lvl="1" indent="0">
              <a:buNone/>
            </a:pPr>
            <a:endParaRPr lang="en-US" b="1" dirty="0"/>
          </a:p>
        </p:txBody>
      </p:sp>
      <p:sp>
        <p:nvSpPr>
          <p:cNvPr id="15" name="Pladsholder til indhold 13">
            <a:extLst>
              <a:ext uri="{FF2B5EF4-FFF2-40B4-BE49-F238E27FC236}">
                <a16:creationId xmlns:a16="http://schemas.microsoft.com/office/drawing/2014/main" id="{BD286F61-A5D7-494F-8EA0-741F3DDB5771}"/>
              </a:ext>
            </a:extLst>
          </p:cNvPr>
          <p:cNvSpPr txBox="1">
            <a:spLocks/>
          </p:cNvSpPr>
          <p:nvPr/>
        </p:nvSpPr>
        <p:spPr>
          <a:xfrm>
            <a:off x="3778622" y="2448000"/>
            <a:ext cx="2811457" cy="3852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8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da-DK" b="1" dirty="0"/>
              <a:t>H&amp;E</a:t>
            </a:r>
            <a:endParaRPr lang="en-US" b="1" dirty="0"/>
          </a:p>
          <a:p>
            <a:pPr lvl="1"/>
            <a:r>
              <a:rPr lang="en-US" b="1" dirty="0"/>
              <a:t>Nuclei in blue/purple</a:t>
            </a:r>
          </a:p>
          <a:p>
            <a:pPr lvl="1"/>
            <a:r>
              <a:rPr lang="en-US" b="1" dirty="0"/>
              <a:t>Basophils in purplish red</a:t>
            </a:r>
          </a:p>
          <a:p>
            <a:pPr lvl="1"/>
            <a:r>
              <a:rPr lang="en-US" b="1" dirty="0"/>
              <a:t>Cytoplasm in red</a:t>
            </a:r>
          </a:p>
          <a:p>
            <a:pPr lvl="1"/>
            <a:r>
              <a:rPr lang="en-US" b="1" dirty="0"/>
              <a:t>Muscles in dark red</a:t>
            </a:r>
          </a:p>
          <a:p>
            <a:pPr lvl="1"/>
            <a:r>
              <a:rPr lang="en-US" b="1" dirty="0"/>
              <a:t>Erythrocytes in cherry red</a:t>
            </a:r>
          </a:p>
          <a:p>
            <a:pPr lvl="1"/>
            <a:r>
              <a:rPr lang="en-US" b="1" dirty="0"/>
              <a:t>Collagen in pale pink</a:t>
            </a:r>
          </a:p>
          <a:p>
            <a:pPr lvl="1"/>
            <a:r>
              <a:rPr lang="en-US" b="1" dirty="0"/>
              <a:t>Mitochondria in pale pink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7B7C37-AD78-4BDE-9661-F0C17CC1B768}"/>
              </a:ext>
            </a:extLst>
          </p:cNvPr>
          <p:cNvSpPr txBox="1"/>
          <p:nvPr/>
        </p:nvSpPr>
        <p:spPr>
          <a:xfrm>
            <a:off x="406303" y="4896608"/>
            <a:ext cx="4293294" cy="1261884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r>
              <a:rPr lang="da-DK" b="1" dirty="0" err="1">
                <a:ln w="0">
                  <a:noFill/>
                </a:ln>
                <a:effectLst/>
              </a:rPr>
              <a:t>Segmentation</a:t>
            </a:r>
            <a:endParaRPr lang="en-US" sz="1600" b="1" dirty="0">
              <a:ln w="0">
                <a:noFill/>
              </a:ln>
              <a:effectLst/>
            </a:endParaRPr>
          </a:p>
          <a:p>
            <a:r>
              <a:rPr lang="en-US" sz="1600" b="1" dirty="0" err="1">
                <a:ln w="0">
                  <a:noFill/>
                </a:ln>
                <a:solidFill>
                  <a:srgbClr val="4BC300"/>
                </a:solidFill>
                <a:effectLst/>
              </a:rPr>
              <a:t>Green:Epithelium</a:t>
            </a:r>
            <a:endParaRPr lang="en-US" sz="1600" b="1" dirty="0">
              <a:ln w="0">
                <a:noFill/>
              </a:ln>
              <a:solidFill>
                <a:srgbClr val="4BC300"/>
              </a:solidFill>
              <a:effectLst/>
            </a:endParaRPr>
          </a:p>
          <a:p>
            <a:r>
              <a:rPr lang="en-US" sz="1600" b="1" dirty="0">
                <a:ln w="0">
                  <a:noFill/>
                </a:ln>
                <a:solidFill>
                  <a:srgbClr val="CC6633"/>
                </a:solidFill>
                <a:effectLst/>
              </a:rPr>
              <a:t>Brown: inflammation</a:t>
            </a:r>
          </a:p>
          <a:p>
            <a:r>
              <a:rPr lang="en-US" sz="1600" b="1" dirty="0">
                <a:ln w="0">
                  <a:noFill/>
                </a:ln>
                <a:solidFill>
                  <a:srgbClr val="FFB380"/>
                </a:solidFill>
                <a:effectLst/>
              </a:rPr>
              <a:t>Beige: Lumen</a:t>
            </a:r>
            <a:endParaRPr lang="en-US" sz="1600" b="1" dirty="0">
              <a:ln w="0">
                <a:noFill/>
              </a:ln>
              <a:solidFill>
                <a:srgbClr val="001771"/>
              </a:solidFill>
            </a:endParaRPr>
          </a:p>
          <a:p>
            <a:r>
              <a:rPr lang="en-US" sz="1600" b="1" dirty="0">
                <a:ln w="0">
                  <a:noFill/>
                </a:ln>
                <a:solidFill>
                  <a:srgbClr val="001771"/>
                </a:solidFill>
              </a:rPr>
              <a:t>Blue: glandular tissue</a:t>
            </a:r>
          </a:p>
          <a:p>
            <a:endParaRPr lang="en-US" b="1" dirty="0">
              <a:ln w="0">
                <a:noFill/>
              </a:ln>
              <a:solidFill>
                <a:srgbClr val="D91EF2"/>
              </a:solidFill>
              <a:effectLst/>
            </a:endParaRPr>
          </a:p>
          <a:p>
            <a:r>
              <a:rPr lang="en-US" sz="1600" b="1" dirty="0">
                <a:ln w="0">
                  <a:noFill/>
                </a:ln>
                <a:solidFill>
                  <a:srgbClr val="D91EF2"/>
                </a:solidFill>
                <a:effectLst/>
              </a:rPr>
              <a:t>Magenta: muscle</a:t>
            </a:r>
          </a:p>
          <a:p>
            <a:r>
              <a:rPr lang="en-US" sz="1600" b="1" dirty="0">
                <a:ln w="0">
                  <a:noFill/>
                </a:ln>
                <a:solidFill>
                  <a:srgbClr val="808080"/>
                </a:solidFill>
                <a:effectLst/>
              </a:rPr>
              <a:t>Grey: Other</a:t>
            </a:r>
          </a:p>
          <a:p>
            <a:r>
              <a:rPr lang="en-US" sz="1600" b="1" dirty="0">
                <a:ln w="0">
                  <a:noFill/>
                </a:ln>
                <a:effectLst/>
              </a:rPr>
              <a:t>Black: background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536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5B5B1-2983-43EA-946A-C3E7E0C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63E42BA-F773-4893-A1A8-55D891FF7E4D}" type="datetime1">
              <a:rPr lang="da-DK" smtClean="0"/>
              <a:pPr>
                <a:spcAft>
                  <a:spcPts val="600"/>
                </a:spcAft>
              </a:pPr>
              <a:t>15-08-2019</a:t>
            </a:fld>
            <a:endParaRPr lang="da-DK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66653B7-CDBD-4766-8526-8F81F173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kern="1200" dirty="0">
                <a:solidFill>
                  <a:schemeClr val="tx1"/>
                </a:solidFill>
              </a:rPr>
              <a:t>Deep Learning is everywhere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F4F6F-1A35-4AF3-96AC-8C9E42A4A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8"/>
          <a:stretch/>
        </p:blipFill>
        <p:spPr>
          <a:xfrm>
            <a:off x="-2" y="4689793"/>
            <a:ext cx="4908824" cy="2175160"/>
          </a:xfrm>
          <a:custGeom>
            <a:avLst/>
            <a:gdLst>
              <a:gd name="connsiteX0" fmla="*/ 0 w 4908824"/>
              <a:gd name="connsiteY0" fmla="*/ 0 h 2175160"/>
              <a:gd name="connsiteX1" fmla="*/ 4908824 w 4908824"/>
              <a:gd name="connsiteY1" fmla="*/ 0 h 2175160"/>
              <a:gd name="connsiteX2" fmla="*/ 3901440 w 4908824"/>
              <a:gd name="connsiteY2" fmla="*/ 2175160 h 2175160"/>
              <a:gd name="connsiteX3" fmla="*/ 0 w 4908824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19CA32-DB53-45BD-94EE-EAFD587C2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2" r="-1" b="9543"/>
          <a:stretch/>
        </p:blipFill>
        <p:spPr>
          <a:xfrm>
            <a:off x="4039737" y="4682838"/>
            <a:ext cx="4523640" cy="2175160"/>
          </a:xfrm>
          <a:custGeom>
            <a:avLst/>
            <a:gdLst>
              <a:gd name="connsiteX0" fmla="*/ 0 w 4523640"/>
              <a:gd name="connsiteY0" fmla="*/ 0 h 2175160"/>
              <a:gd name="connsiteX1" fmla="*/ 4523640 w 4523640"/>
              <a:gd name="connsiteY1" fmla="*/ 0 h 2175160"/>
              <a:gd name="connsiteX2" fmla="*/ 3516256 w 4523640"/>
              <a:gd name="connsiteY2" fmla="*/ 2175160 h 2175160"/>
              <a:gd name="connsiteX3" fmla="*/ 0 w 4523640"/>
              <a:gd name="connsiteY3" fmla="*/ 2175160 h 2175160"/>
              <a:gd name="connsiteX4" fmla="*/ 0 w 4523640"/>
              <a:gd name="connsiteY4" fmla="*/ 2174920 h 2175160"/>
              <a:gd name="connsiteX5" fmla="*/ 14159 w 4523640"/>
              <a:gd name="connsiteY5" fmla="*/ 2174920 h 2175160"/>
              <a:gd name="connsiteX6" fmla="*/ 1021100 w 4523640"/>
              <a:gd name="connsiteY6" fmla="*/ 718 h 2175160"/>
              <a:gd name="connsiteX7" fmla="*/ 0 w 4523640"/>
              <a:gd name="connsiteY7" fmla="*/ 718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</p:spPr>
      </p:pic>
      <p:pic>
        <p:nvPicPr>
          <p:cNvPr id="14" name="Picture 13" descr="A close up of a newspaper&#10;&#10;Description automatically generated">
            <a:extLst>
              <a:ext uri="{FF2B5EF4-FFF2-40B4-BE49-F238E27FC236}">
                <a16:creationId xmlns:a16="http://schemas.microsoft.com/office/drawing/2014/main" id="{B2C875B8-FA2F-4A4E-BD48-76EDE224DA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1" r="1" b="15237"/>
          <a:stretch/>
        </p:blipFill>
        <p:spPr>
          <a:xfrm>
            <a:off x="7716860" y="4683319"/>
            <a:ext cx="4475140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8" name="Picture 7" descr="A person driving a car&#10;&#10;Description automatically generated">
            <a:extLst>
              <a:ext uri="{FF2B5EF4-FFF2-40B4-BE49-F238E27FC236}">
                <a16:creationId xmlns:a16="http://schemas.microsoft.com/office/drawing/2014/main" id="{AB6B91DF-2F25-4080-A883-BDAE443CAE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3" b="22157"/>
          <a:stretch/>
        </p:blipFill>
        <p:spPr>
          <a:xfrm>
            <a:off x="7431341" y="1"/>
            <a:ext cx="4760659" cy="2130473"/>
          </a:xfrm>
          <a:custGeom>
            <a:avLst/>
            <a:gdLst>
              <a:gd name="connsiteX0" fmla="*/ 986689 w 4760659"/>
              <a:gd name="connsiteY0" fmla="*/ 0 h 2130473"/>
              <a:gd name="connsiteX1" fmla="*/ 4760659 w 4760659"/>
              <a:gd name="connsiteY1" fmla="*/ 0 h 2130473"/>
              <a:gd name="connsiteX2" fmla="*/ 4760659 w 4760659"/>
              <a:gd name="connsiteY2" fmla="*/ 2130473 h 2130473"/>
              <a:gd name="connsiteX3" fmla="*/ 0 w 47606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E5D5D650-F0A0-4C14-9246-2095730009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r="-3" b="22580"/>
          <a:stretch/>
        </p:blipFill>
        <p:spPr>
          <a:xfrm>
            <a:off x="3649321" y="3"/>
            <a:ext cx="4609359" cy="2130473"/>
          </a:xfrm>
          <a:custGeom>
            <a:avLst/>
            <a:gdLst>
              <a:gd name="connsiteX0" fmla="*/ 986689 w 4609359"/>
              <a:gd name="connsiteY0" fmla="*/ 0 h 2130473"/>
              <a:gd name="connsiteX1" fmla="*/ 4609359 w 4609359"/>
              <a:gd name="connsiteY1" fmla="*/ 0 h 2130473"/>
              <a:gd name="connsiteX2" fmla="*/ 3622670 w 4609359"/>
              <a:gd name="connsiteY2" fmla="*/ 2130473 h 2130473"/>
              <a:gd name="connsiteX3" fmla="*/ 0 w 46093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E63B5-FDEF-4278-B59D-6897A452FF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367"/>
          <a:stretch/>
        </p:blipFill>
        <p:spPr>
          <a:xfrm>
            <a:off x="11" y="-6965"/>
            <a:ext cx="5790360" cy="2756619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9238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>
          <a:xfrm>
            <a:off x="410400" y="1028247"/>
            <a:ext cx="5976000" cy="1602672"/>
          </a:xfrm>
        </p:spPr>
        <p:txBody>
          <a:bodyPr/>
          <a:lstStyle/>
          <a:p>
            <a:r>
              <a:rPr lang="en-US" dirty="0"/>
              <a:t>My Machine Learning Journey</a:t>
            </a:r>
          </a:p>
        </p:txBody>
      </p:sp>
      <p:sp>
        <p:nvSpPr>
          <p:cNvPr id="10" name="Pladsholder til indhold 9"/>
          <p:cNvSpPr>
            <a:spLocks noGrp="1"/>
          </p:cNvSpPr>
          <p:nvPr>
            <p:ph idx="1"/>
          </p:nvPr>
        </p:nvSpPr>
        <p:spPr>
          <a:xfrm>
            <a:off x="406305" y="2448000"/>
            <a:ext cx="11376000" cy="3851200"/>
          </a:xfrm>
        </p:spPr>
        <p:txBody>
          <a:bodyPr/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Degree in Biophysics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Main field is optical microscopy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Limited coding experience (Mainly MATLAB scripts)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No prior knowledge of machine learning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 err="1"/>
              <a:t>Only</a:t>
            </a:r>
            <a:r>
              <a:rPr lang="da-DK" sz="1600" dirty="0"/>
              <a:t> a small </a:t>
            </a:r>
            <a:r>
              <a:rPr lang="da-DK" sz="1600" dirty="0" err="1"/>
              <a:t>selection</a:t>
            </a:r>
            <a:r>
              <a:rPr lang="da-DK" sz="1600" dirty="0"/>
              <a:t> of </a:t>
            </a:r>
            <a:r>
              <a:rPr lang="da-DK" sz="1600" dirty="0" err="1"/>
              <a:t>complete</a:t>
            </a:r>
            <a:r>
              <a:rPr lang="da-DK" sz="1600" dirty="0"/>
              <a:t> software </a:t>
            </a:r>
            <a:r>
              <a:rPr lang="da-DK" sz="1600" dirty="0" err="1"/>
              <a:t>packages</a:t>
            </a:r>
            <a:r>
              <a:rPr lang="da-DK" sz="1600" dirty="0"/>
              <a:t> and plug-ins</a:t>
            </a:r>
            <a:endParaRPr lang="en-US" sz="1600" dirty="0"/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/>
              <a:t>Too </a:t>
            </a:r>
            <a:r>
              <a:rPr lang="da-DK" sz="1400" dirty="0" err="1"/>
              <a:t>convoluted</a:t>
            </a:r>
            <a:r>
              <a:rPr lang="da-DK" sz="1400" dirty="0"/>
              <a:t> or rigid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/>
              <a:t>Too ressource intensive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400" dirty="0" err="1"/>
              <a:t>Insensitive</a:t>
            </a:r>
            <a:r>
              <a:rPr lang="da-DK" sz="1400" dirty="0"/>
              <a:t> to </a:t>
            </a:r>
            <a:r>
              <a:rPr lang="da-DK" sz="1400" dirty="0" err="1"/>
              <a:t>spatial</a:t>
            </a:r>
            <a:r>
              <a:rPr lang="da-DK" sz="1400" dirty="0"/>
              <a:t> </a:t>
            </a:r>
            <a:r>
              <a:rPr lang="da-DK" sz="1400" dirty="0" err="1"/>
              <a:t>context</a:t>
            </a:r>
            <a:endParaRPr lang="da-DK" sz="14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600" dirty="0" err="1"/>
              <a:t>Conclusion</a:t>
            </a:r>
            <a:r>
              <a:rPr lang="da-DK" sz="1600" dirty="0"/>
              <a:t>: I had to </a:t>
            </a:r>
            <a:r>
              <a:rPr lang="da-DK" sz="1600" dirty="0" err="1"/>
              <a:t>write</a:t>
            </a:r>
            <a:r>
              <a:rPr lang="da-DK" sz="1600" dirty="0"/>
              <a:t> </a:t>
            </a:r>
            <a:r>
              <a:rPr lang="da-DK" sz="1600" dirty="0" err="1"/>
              <a:t>my</a:t>
            </a:r>
            <a:r>
              <a:rPr lang="da-DK" sz="1600" dirty="0"/>
              <a:t> </a:t>
            </a:r>
            <a:r>
              <a:rPr lang="da-DK" sz="1600" dirty="0" err="1"/>
              <a:t>own</a:t>
            </a:r>
            <a:r>
              <a:rPr lang="da-DK" sz="1600" dirty="0"/>
              <a:t> software</a:t>
            </a:r>
            <a:endParaRPr lang="en-US" sz="1600" dirty="0"/>
          </a:p>
        </p:txBody>
      </p:sp>
      <p:sp>
        <p:nvSpPr>
          <p:cNvPr id="8" name="Pladsholder til sli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30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6311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E2407D6-1AF7-4B1B-8768-ACFFC314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1" y="1015200"/>
            <a:ext cx="5781202" cy="1278057"/>
          </a:xfrm>
        </p:spPr>
        <p:txBody>
          <a:bodyPr/>
          <a:lstStyle/>
          <a:p>
            <a:r>
              <a:rPr lang="en-US" dirty="0"/>
              <a:t>My Machine Learning Journey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3EEEFB3-BE4C-4E2B-BF90-25ECFB7D2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4" y="2448000"/>
            <a:ext cx="5511600" cy="3852862"/>
          </a:xfrm>
        </p:spPr>
        <p:txBody>
          <a:bodyPr/>
          <a:lstStyle/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Feb 2018:	Started learning Python</a:t>
            </a:r>
          </a:p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Apr 2018:	Working GUI framework in Python </a:t>
            </a:r>
          </a:p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May 2018:	First attempt at machine learning (SVM)</a:t>
            </a:r>
          </a:p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Aug 2018:	Added preprocessing (feature extraction)</a:t>
            </a:r>
          </a:p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Sep 2018:	Expanded raw data from 2 to 3 channels</a:t>
            </a:r>
          </a:p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Nov 2018:	Implemented MLP instead of SVM</a:t>
            </a:r>
          </a:p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	Attended Deep Learning course at Mines</a:t>
            </a:r>
          </a:p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	</a:t>
            </a:r>
            <a:r>
              <a:rPr lang="en-US" dirty="0" err="1"/>
              <a:t>ParisTech</a:t>
            </a:r>
            <a:r>
              <a:rPr lang="en-US" dirty="0"/>
              <a:t>, France</a:t>
            </a:r>
          </a:p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Dec 2018:	Began working on Ground Truth image data</a:t>
            </a:r>
          </a:p>
          <a:p>
            <a:pPr marL="0" lvl="1" indent="0">
              <a:buNone/>
              <a:tabLst>
                <a:tab pos="1080000" algn="l"/>
              </a:tabLst>
            </a:pPr>
            <a:r>
              <a:rPr lang="en-US" dirty="0"/>
              <a:t>Feb 2019:	Functional neural network</a:t>
            </a:r>
          </a:p>
          <a:p>
            <a:pPr lvl="1"/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98E2501-EAC7-4BB1-91EF-CF904E3BC762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06"/>
          <a:stretch/>
        </p:blipFill>
        <p:spPr>
          <a:xfrm>
            <a:off x="6191602" y="2628900"/>
            <a:ext cx="5676196" cy="16002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13A2F-0F8F-461A-BC52-4F5C125B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D3B0564-9D73-47A3-AED8-F8FCB79BD05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501" y="1077704"/>
            <a:ext cx="3714398" cy="4970933"/>
          </a:xfrm>
        </p:spPr>
      </p:pic>
      <p:pic>
        <p:nvPicPr>
          <p:cNvPr id="18" name="Picture 1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F9068A6-1090-46EE-89A9-4CD4D1B09B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48" y="2471460"/>
            <a:ext cx="3327400" cy="315248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0107519-D0EB-48BC-9B19-908A2CAD0D57}"/>
              </a:ext>
            </a:extLst>
          </p:cNvPr>
          <p:cNvGrpSpPr/>
          <p:nvPr/>
        </p:nvGrpSpPr>
        <p:grpSpPr>
          <a:xfrm>
            <a:off x="7226301" y="1752259"/>
            <a:ext cx="3606798" cy="3353482"/>
            <a:chOff x="5917904" y="1285722"/>
            <a:chExt cx="3606798" cy="335348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9E9F51C-CEAF-4A8D-810D-5F3F27FAE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846"/>
            <a:stretch/>
          </p:blipFill>
          <p:spPr>
            <a:xfrm>
              <a:off x="5917904" y="1285722"/>
              <a:ext cx="3606798" cy="181454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1FEA26B-3D33-499A-A202-56996D7FFD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49"/>
            <a:stretch/>
          </p:blipFill>
          <p:spPr>
            <a:xfrm>
              <a:off x="5917904" y="2924268"/>
              <a:ext cx="3606798" cy="1714936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A2C4DB04-87AF-4896-A9BD-E55A49FDA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984425"/>
            <a:ext cx="4241800" cy="5157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35FC78-583F-4E01-9FF9-DC3429347F0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904" y="1077704"/>
            <a:ext cx="6072143" cy="45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14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billede 4">
            <a:extLst>
              <a:ext uri="{FF2B5EF4-FFF2-40B4-BE49-F238E27FC236}">
                <a16:creationId xmlns:a16="http://schemas.microsoft.com/office/drawing/2014/main" id="{C7DB838A-9D08-4360-8ED5-711BC7CDE08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1" b="172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73039BBA-B908-4A82-B20D-09FD17230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000"/>
              <a:t>PART I</a:t>
            </a:r>
            <a:br>
              <a:rPr lang="en-US" sz="4000"/>
            </a:br>
            <a:r>
              <a:rPr lang="en-US" sz="4000"/>
              <a:t>Deep Learning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0994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45411B0-69E4-4C3F-94F8-8A6C4CF5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pic>
        <p:nvPicPr>
          <p:cNvPr id="18" name="NN">
            <a:extLst>
              <a:ext uri="{FF2B5EF4-FFF2-40B4-BE49-F238E27FC236}">
                <a16:creationId xmlns:a16="http://schemas.microsoft.com/office/drawing/2014/main" id="{912737B7-BC8A-4D8F-AC49-28C020F08C8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833" y="2381610"/>
            <a:ext cx="5511800" cy="209478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974B8-4B20-405D-B781-EB5823AF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B771-6015-457D-8CBD-634E18D4B19E}" type="datetime1">
              <a:rPr lang="en-US" smtClean="0"/>
              <a:t>8/15/2019</a:t>
            </a:fld>
            <a:endParaRPr lang="en-US"/>
          </a:p>
        </p:txBody>
      </p:sp>
      <p:pic>
        <p:nvPicPr>
          <p:cNvPr id="20" name="Artificial_neuron">
            <a:extLst>
              <a:ext uri="{FF2B5EF4-FFF2-40B4-BE49-F238E27FC236}">
                <a16:creationId xmlns:a16="http://schemas.microsoft.com/office/drawing/2014/main" id="{DAC10350-4069-45A5-9607-9AF9A0690B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62250" y="3361128"/>
            <a:ext cx="432222" cy="204534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22" name="Neuron" descr="A close up of a map&#10;&#10;Description generated with high confidence">
            <a:extLst>
              <a:ext uri="{FF2B5EF4-FFF2-40B4-BE49-F238E27FC236}">
                <a16:creationId xmlns:a16="http://schemas.microsoft.com/office/drawing/2014/main" id="{047F61A1-FCCC-48C2-A7D0-ED4EA55E12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24" y="3306031"/>
            <a:ext cx="512372" cy="245938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24" name="Brain" descr="A picture containing fruit&#10;&#10;Description generated with very high confidence">
            <a:extLst>
              <a:ext uri="{FF2B5EF4-FFF2-40B4-BE49-F238E27FC236}">
                <a16:creationId xmlns:a16="http://schemas.microsoft.com/office/drawing/2014/main" id="{462FF8C7-893C-4878-B1D0-592BDB32C4D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523085" y="1587489"/>
            <a:ext cx="4683048" cy="3683022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641919065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45411B0-69E4-4C3F-94F8-8A6C4CF5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Neural Network?</a:t>
            </a:r>
          </a:p>
        </p:txBody>
      </p:sp>
      <p:pic>
        <p:nvPicPr>
          <p:cNvPr id="18" name="NN">
            <a:extLst>
              <a:ext uri="{FF2B5EF4-FFF2-40B4-BE49-F238E27FC236}">
                <a16:creationId xmlns:a16="http://schemas.microsoft.com/office/drawing/2014/main" id="{912737B7-BC8A-4D8F-AC49-28C020F08C8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8508187" y="-12972868"/>
            <a:ext cx="82738834" cy="31445200"/>
          </a:xfrm>
          <a:effectLst>
            <a:softEdge rad="939800"/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974B8-4B20-405D-B781-EB5823AF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B771-6015-457D-8CBD-634E18D4B19E}" type="datetime1">
              <a:rPr lang="en-US" smtClean="0"/>
              <a:t>8/15/2019</a:t>
            </a:fld>
            <a:endParaRPr lang="en-US"/>
          </a:p>
        </p:txBody>
      </p:sp>
      <p:pic>
        <p:nvPicPr>
          <p:cNvPr id="20" name="Artificial_neuron">
            <a:extLst>
              <a:ext uri="{FF2B5EF4-FFF2-40B4-BE49-F238E27FC236}">
                <a16:creationId xmlns:a16="http://schemas.microsoft.com/office/drawing/2014/main" id="{DAC10350-4069-45A5-9607-9AF9A0690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700" y="2330654"/>
            <a:ext cx="4642066" cy="2196692"/>
          </a:xfrm>
          <a:prstGeom prst="rect">
            <a:avLst/>
          </a:prstGeom>
        </p:spPr>
      </p:pic>
      <p:pic>
        <p:nvPicPr>
          <p:cNvPr id="22" name="Neuron" descr="A close up of a map&#10;&#10;Description generated with high confidence">
            <a:extLst>
              <a:ext uri="{FF2B5EF4-FFF2-40B4-BE49-F238E27FC236}">
                <a16:creationId xmlns:a16="http://schemas.microsoft.com/office/drawing/2014/main" id="{047F61A1-FCCC-48C2-A7D0-ED4EA55E124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200" y="2016643"/>
            <a:ext cx="5884819" cy="2824714"/>
          </a:xfrm>
          <a:prstGeom prst="rect">
            <a:avLst/>
          </a:prstGeom>
        </p:spPr>
      </p:pic>
      <p:pic>
        <p:nvPicPr>
          <p:cNvPr id="24" name="Brain" descr="A picture containing fruit&#10;&#10;Description generated with very high confidence">
            <a:extLst>
              <a:ext uri="{FF2B5EF4-FFF2-40B4-BE49-F238E27FC236}">
                <a16:creationId xmlns:a16="http://schemas.microsoft.com/office/drawing/2014/main" id="{462FF8C7-893C-4878-B1D0-592BDB32C4D9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-6684915" y="-8870801"/>
            <a:ext cx="33942528" cy="26694384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1270000"/>
          </a:effectLst>
          <a:scene3d>
            <a:camera prst="orthographicFront">
              <a:rot lat="0" lon="16199975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ktangel: afrundede hjørner 5">
                <a:extLst>
                  <a:ext uri="{FF2B5EF4-FFF2-40B4-BE49-F238E27FC236}">
                    <a16:creationId xmlns:a16="http://schemas.microsoft.com/office/drawing/2014/main" id="{7C5569D7-2509-45F4-8AB1-296D54131B4E}"/>
                  </a:ext>
                </a:extLst>
              </p:cNvPr>
              <p:cNvSpPr/>
              <p:nvPr/>
            </p:nvSpPr>
            <p:spPr>
              <a:xfrm>
                <a:off x="-6534150" y="2038350"/>
                <a:ext cx="5543550" cy="28575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72000" tIns="72000" rIns="72000" bIns="72000" rtlCol="0" anchor="b"/>
              <a:lstStyle/>
              <a:p>
                <a:r>
                  <a:rPr lang="en-US" sz="2400" dirty="0"/>
                  <a:t>An artificial neuron takes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inputs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a-DK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/>
                  <a:t>, combines them to a single value and</a:t>
                </a:r>
              </a:p>
              <a:p>
                <a:r>
                  <a:rPr lang="en-US" sz="2400" dirty="0"/>
                  <a:t>applies an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activation function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to the result</a:t>
                </a:r>
                <a:endParaRPr lang="en-US" sz="2000" dirty="0"/>
              </a:p>
            </p:txBody>
          </p:sp>
        </mc:Choice>
        <mc:Fallback xmlns="">
          <p:sp>
            <p:nvSpPr>
              <p:cNvPr id="8" name="Rektangel: afrundede hjørner 5">
                <a:extLst>
                  <a:ext uri="{FF2B5EF4-FFF2-40B4-BE49-F238E27FC236}">
                    <a16:creationId xmlns:a16="http://schemas.microsoft.com/office/drawing/2014/main" id="{7C5569D7-2509-45F4-8AB1-296D54131B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534150" y="2038350"/>
                <a:ext cx="5543550" cy="2857500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ktangel: øverste hjørner afrundet 6">
            <a:extLst>
              <a:ext uri="{FF2B5EF4-FFF2-40B4-BE49-F238E27FC236}">
                <a16:creationId xmlns:a16="http://schemas.microsoft.com/office/drawing/2014/main" id="{929C7791-7BEB-4374-BA1C-A1B2171C0EE4}"/>
              </a:ext>
            </a:extLst>
          </p:cNvPr>
          <p:cNvSpPr/>
          <p:nvPr/>
        </p:nvSpPr>
        <p:spPr>
          <a:xfrm>
            <a:off x="-6534150" y="2038350"/>
            <a:ext cx="5543550" cy="7620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800" dirty="0"/>
              <a:t>General </a:t>
            </a:r>
            <a:r>
              <a:rPr lang="da-DK" sz="2800" dirty="0" err="1"/>
              <a:t>Principle</a:t>
            </a:r>
            <a:endParaRPr lang="en-US" sz="2800" dirty="0" err="1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701586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45411B0-69E4-4C3F-94F8-8A6C4CF5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Artificial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974B8-4B20-405D-B781-EB5823AF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B771-6015-457D-8CBD-634E18D4B19E}" type="datetime1">
              <a:rPr lang="en-US" smtClean="0"/>
              <a:t>8/15/2019</a:t>
            </a:fld>
            <a:endParaRPr lang="en-US"/>
          </a:p>
        </p:txBody>
      </p:sp>
      <p:pic>
        <p:nvPicPr>
          <p:cNvPr id="5" name="Artificial_neuron">
            <a:extLst>
              <a:ext uri="{FF2B5EF4-FFF2-40B4-BE49-F238E27FC236}">
                <a16:creationId xmlns:a16="http://schemas.microsoft.com/office/drawing/2014/main" id="{25581F80-CDDB-43F8-A9FE-CB61C8B49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5479" y="2200028"/>
            <a:ext cx="4642066" cy="2196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: afrundede hjørner 5">
                <a:extLst>
                  <a:ext uri="{FF2B5EF4-FFF2-40B4-BE49-F238E27FC236}">
                    <a16:creationId xmlns:a16="http://schemas.microsoft.com/office/drawing/2014/main" id="{17BEEA12-B967-4CF4-B85C-86DFFE153678}"/>
                  </a:ext>
                </a:extLst>
              </p:cNvPr>
              <p:cNvSpPr/>
              <p:nvPr/>
            </p:nvSpPr>
            <p:spPr>
              <a:xfrm>
                <a:off x="552450" y="2038350"/>
                <a:ext cx="5543550" cy="28575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72000" tIns="72000" rIns="72000" bIns="72000" rtlCol="0" anchor="b"/>
              <a:lstStyle/>
              <a:p>
                <a:r>
                  <a:rPr lang="en-US" sz="2400" dirty="0"/>
                  <a:t>An artificial neuron takes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inputs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a-DK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/>
                  <a:t>, combines them to a single value and</a:t>
                </a:r>
              </a:p>
              <a:p>
                <a:r>
                  <a:rPr lang="en-US" sz="2400" dirty="0"/>
                  <a:t>applies an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activation function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to the result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Rektangel: afrundede hjørner 5">
                <a:extLst>
                  <a:ext uri="{FF2B5EF4-FFF2-40B4-BE49-F238E27FC236}">
                    <a16:creationId xmlns:a16="http://schemas.microsoft.com/office/drawing/2014/main" id="{17BEEA12-B967-4CF4-B85C-86DFFE153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2038350"/>
                <a:ext cx="5543550" cy="28575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ktangel: øverste hjørner afrundet 6">
            <a:extLst>
              <a:ext uri="{FF2B5EF4-FFF2-40B4-BE49-F238E27FC236}">
                <a16:creationId xmlns:a16="http://schemas.microsoft.com/office/drawing/2014/main" id="{2B0A8971-308A-40DE-9442-CA5C7A90797B}"/>
              </a:ext>
            </a:extLst>
          </p:cNvPr>
          <p:cNvSpPr/>
          <p:nvPr/>
        </p:nvSpPr>
        <p:spPr>
          <a:xfrm>
            <a:off x="552450" y="2038350"/>
            <a:ext cx="5543550" cy="7620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800" dirty="0"/>
              <a:t>General </a:t>
            </a:r>
            <a:r>
              <a:rPr lang="da-DK" sz="2800" dirty="0" err="1"/>
              <a:t>Principle</a:t>
            </a:r>
            <a:endParaRPr lang="en-US" sz="2800" dirty="0" err="1"/>
          </a:p>
        </p:txBody>
      </p:sp>
      <p:pic>
        <p:nvPicPr>
          <p:cNvPr id="9" name="Neuron" descr="A close up of a map&#10;&#10;Description generated with high confidence">
            <a:extLst>
              <a:ext uri="{FF2B5EF4-FFF2-40B4-BE49-F238E27FC236}">
                <a16:creationId xmlns:a16="http://schemas.microsoft.com/office/drawing/2014/main" id="{E4DE3B05-8221-45A8-BD0A-BD3E1EEEC74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410" y="2016643"/>
            <a:ext cx="5884819" cy="2824714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412939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45411B0-69E4-4C3F-94F8-8A6C4CF5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Modern Artificial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974B8-4B20-405D-B781-EB5823AF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B771-6015-457D-8CBD-634E18D4B19E}" type="datetime1">
              <a:rPr lang="en-US" smtClean="0"/>
              <a:t>8/15/2019</a:t>
            </a:fld>
            <a:endParaRPr lang="en-US"/>
          </a:p>
        </p:txBody>
      </p:sp>
      <p:pic>
        <p:nvPicPr>
          <p:cNvPr id="5" name="Picture 19">
            <a:extLst>
              <a:ext uri="{FF2B5EF4-FFF2-40B4-BE49-F238E27FC236}">
                <a16:creationId xmlns:a16="http://schemas.microsoft.com/office/drawing/2014/main" id="{25581F80-CDDB-43F8-A9FE-CB61C8B499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629" y="1793628"/>
            <a:ext cx="4642066" cy="2196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: afrundede hjørner 5">
                <a:extLst>
                  <a:ext uri="{FF2B5EF4-FFF2-40B4-BE49-F238E27FC236}">
                    <a16:creationId xmlns:a16="http://schemas.microsoft.com/office/drawing/2014/main" id="{17BEEA12-B967-4CF4-B85C-86DFFE153678}"/>
                  </a:ext>
                </a:extLst>
              </p:cNvPr>
              <p:cNvSpPr/>
              <p:nvPr/>
            </p:nvSpPr>
            <p:spPr>
              <a:xfrm>
                <a:off x="-5867400" y="2038350"/>
                <a:ext cx="5543550" cy="2857500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</a:gra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72000" tIns="72000" rIns="72000" bIns="72000" rtlCol="0" anchor="b"/>
              <a:lstStyle/>
              <a:p>
                <a:r>
                  <a:rPr lang="en-US" sz="2400" dirty="0"/>
                  <a:t>An artificial neuron takes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inputs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a-DK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/>
                  <a:t>, combines them to a single value and</a:t>
                </a:r>
              </a:p>
              <a:p>
                <a:r>
                  <a:rPr lang="en-US" sz="2400" dirty="0"/>
                  <a:t>applies an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activation function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to the result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Rektangel: afrundede hjørner 5">
                <a:extLst>
                  <a:ext uri="{FF2B5EF4-FFF2-40B4-BE49-F238E27FC236}">
                    <a16:creationId xmlns:a16="http://schemas.microsoft.com/office/drawing/2014/main" id="{17BEEA12-B967-4CF4-B85C-86DFFE153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67400" y="2038350"/>
                <a:ext cx="5543550" cy="28575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ktangel: øverste hjørner afrundet 6">
            <a:extLst>
              <a:ext uri="{FF2B5EF4-FFF2-40B4-BE49-F238E27FC236}">
                <a16:creationId xmlns:a16="http://schemas.microsoft.com/office/drawing/2014/main" id="{2B0A8971-308A-40DE-9442-CA5C7A90797B}"/>
              </a:ext>
            </a:extLst>
          </p:cNvPr>
          <p:cNvSpPr/>
          <p:nvPr/>
        </p:nvSpPr>
        <p:spPr>
          <a:xfrm>
            <a:off x="-5867400" y="2038350"/>
            <a:ext cx="5543550" cy="7620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800" dirty="0"/>
              <a:t>General </a:t>
            </a:r>
            <a:r>
              <a:rPr lang="da-DK" sz="2800" dirty="0" err="1"/>
              <a:t>Principle</a:t>
            </a:r>
            <a:endParaRPr lang="en-US" sz="2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88E11C29-8E08-499F-AA7E-A7F2490D81D0}"/>
                  </a:ext>
                </a:extLst>
              </p:cNvPr>
              <p:cNvSpPr txBox="1"/>
              <p:nvPr/>
            </p:nvSpPr>
            <p:spPr>
              <a:xfrm>
                <a:off x="8166866" y="2889098"/>
                <a:ext cx="1522468" cy="676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88E11C29-8E08-499F-AA7E-A7F2490D8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866" y="2889098"/>
                <a:ext cx="1522468" cy="6764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03C257A6-719F-481A-84A2-2B0DECAD8467}"/>
                  </a:ext>
                </a:extLst>
              </p:cNvPr>
              <p:cNvSpPr txBox="1"/>
              <p:nvPr/>
            </p:nvSpPr>
            <p:spPr>
              <a:xfrm>
                <a:off x="453793" y="4423706"/>
                <a:ext cx="8360007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neuron computes a linear combination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inputs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i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weights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a-DK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are multiplied with the inputs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bias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can be interpreted as a threshold on the sum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activation</a:t>
                </a:r>
                <a:r>
                  <a:rPr lang="en-US" sz="2000" b="1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function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somehow decides, depending on its input, if a signal (the neuron’s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activation</a:t>
                </a:r>
                <a:r>
                  <a:rPr lang="en-US" sz="2000" dirty="0"/>
                  <a:t>) is produced</a:t>
                </a:r>
                <a:endParaRPr lang="en-US" dirty="0"/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03C257A6-719F-481A-84A2-2B0DECAD8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93" y="4423706"/>
                <a:ext cx="8360007" cy="1538883"/>
              </a:xfrm>
              <a:prstGeom prst="rect">
                <a:avLst/>
              </a:prstGeom>
              <a:blipFill>
                <a:blip r:embed="rId9"/>
                <a:stretch>
                  <a:fillRect l="-1749" t="-4762" r="-1676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fik 8">
            <a:extLst>
              <a:ext uri="{FF2B5EF4-FFF2-40B4-BE49-F238E27FC236}">
                <a16:creationId xmlns:a16="http://schemas.microsoft.com/office/drawing/2014/main" id="{2B0B4FBB-BE08-4D8D-B5ED-226099B2B1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31736"/>
          <a:stretch/>
        </p:blipFill>
        <p:spPr>
          <a:xfrm>
            <a:off x="635630" y="1793628"/>
            <a:ext cx="4642065" cy="2190941"/>
          </a:xfrm>
          <a:prstGeom prst="rect">
            <a:avLst/>
          </a:prstGeom>
        </p:spPr>
      </p:pic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7228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45411B0-69E4-4C3F-94F8-8A6C4CF5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Modern Artificial Neuron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974B8-4B20-405D-B781-EB5823AF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B771-6015-457D-8CBD-634E18D4B19E}" type="datetime1">
              <a:rPr lang="en-US" smtClean="0"/>
              <a:t>8/15/2019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ktangel: afrundede hjørner 5">
                <a:extLst>
                  <a:ext uri="{FF2B5EF4-FFF2-40B4-BE49-F238E27FC236}">
                    <a16:creationId xmlns:a16="http://schemas.microsoft.com/office/drawing/2014/main" id="{17BEEA12-B967-4CF4-B85C-86DFFE153678}"/>
                  </a:ext>
                </a:extLst>
              </p:cNvPr>
              <p:cNvSpPr/>
              <p:nvPr/>
            </p:nvSpPr>
            <p:spPr>
              <a:xfrm>
                <a:off x="-5867400" y="2038350"/>
                <a:ext cx="5543550" cy="2857500"/>
              </a:xfrm>
              <a:prstGeom prst="round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</a:gra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72000" tIns="72000" rIns="72000" bIns="72000" rtlCol="0" anchor="b"/>
              <a:lstStyle/>
              <a:p>
                <a:r>
                  <a:rPr lang="en-US" sz="2400" dirty="0"/>
                  <a:t>An artificial neuron takes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inputs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a-DK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a-DK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da-DK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/>
                  <a:t>, combines them to a single value and</a:t>
                </a:r>
              </a:p>
              <a:p>
                <a:r>
                  <a:rPr lang="en-US" sz="2400" dirty="0"/>
                  <a:t>applies an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activation function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to the result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Rektangel: afrundede hjørner 5">
                <a:extLst>
                  <a:ext uri="{FF2B5EF4-FFF2-40B4-BE49-F238E27FC236}">
                    <a16:creationId xmlns:a16="http://schemas.microsoft.com/office/drawing/2014/main" id="{17BEEA12-B967-4CF4-B85C-86DFFE153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67400" y="2038350"/>
                <a:ext cx="5543550" cy="28575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ktangel: øverste hjørner afrundet 6">
            <a:extLst>
              <a:ext uri="{FF2B5EF4-FFF2-40B4-BE49-F238E27FC236}">
                <a16:creationId xmlns:a16="http://schemas.microsoft.com/office/drawing/2014/main" id="{2B0A8971-308A-40DE-9442-CA5C7A90797B}"/>
              </a:ext>
            </a:extLst>
          </p:cNvPr>
          <p:cNvSpPr/>
          <p:nvPr/>
        </p:nvSpPr>
        <p:spPr>
          <a:xfrm>
            <a:off x="-5867400" y="2038350"/>
            <a:ext cx="5543550" cy="7620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800" dirty="0"/>
              <a:t>General </a:t>
            </a:r>
            <a:r>
              <a:rPr lang="da-DK" sz="2800" dirty="0" err="1"/>
              <a:t>Principle</a:t>
            </a:r>
            <a:endParaRPr lang="en-US" sz="28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88E11C29-8E08-499F-AA7E-A7F2490D81D0}"/>
                  </a:ext>
                </a:extLst>
              </p:cNvPr>
              <p:cNvSpPr txBox="1"/>
              <p:nvPr/>
            </p:nvSpPr>
            <p:spPr>
              <a:xfrm>
                <a:off x="8166866" y="2889098"/>
                <a:ext cx="1522468" cy="676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88E11C29-8E08-499F-AA7E-A7F2490D8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866" y="2889098"/>
                <a:ext cx="1522468" cy="67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kstfelt 2">
            <a:extLst>
              <a:ext uri="{FF2B5EF4-FFF2-40B4-BE49-F238E27FC236}">
                <a16:creationId xmlns:a16="http://schemas.microsoft.com/office/drawing/2014/main" id="{03C257A6-719F-481A-84A2-2B0DECAD8467}"/>
              </a:ext>
            </a:extLst>
          </p:cNvPr>
          <p:cNvSpPr txBox="1"/>
          <p:nvPr/>
        </p:nvSpPr>
        <p:spPr>
          <a:xfrm>
            <a:off x="453793" y="4423706"/>
            <a:ext cx="8360007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activation function acts like a 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Only if its input is high enough will a signal (i.e. other than zero) be produced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can be interpreted as a source of abstraction: information considered as unimportant is ignored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B0B4FBB-BE08-4D8D-B5ED-226099B2B1E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31736"/>
          <a:stretch/>
        </p:blipFill>
        <p:spPr>
          <a:xfrm>
            <a:off x="635630" y="1793628"/>
            <a:ext cx="4642065" cy="2190941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39733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245411B0-69E4-4C3F-94F8-8A6C4CF5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a neuron?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974B8-4B20-405D-B781-EB5823AF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FB771-6015-457D-8CBD-634E18D4B19E}" type="datetime1">
              <a:rPr lang="en-US" smtClean="0"/>
              <a:t>8/15/2019</a:t>
            </a:fld>
            <a:endParaRPr lang="en-US"/>
          </a:p>
        </p:txBody>
      </p:sp>
      <p:pic>
        <p:nvPicPr>
          <p:cNvPr id="6" name="Pladsholder til indhold 5" descr="Et billede, der indeholder tekst&#10;&#10;Beskrivelse, der er oprettet med meget høj sikkerhed">
            <a:extLst>
              <a:ext uri="{FF2B5EF4-FFF2-40B4-BE49-F238E27FC236}">
                <a16:creationId xmlns:a16="http://schemas.microsoft.com/office/drawing/2014/main" id="{5DEF88B9-B9F8-4DAA-8B01-DAEBC662615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69" y="1531938"/>
            <a:ext cx="3852862" cy="3852862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9DD89F7-5AB7-4948-9DC1-EAB436D658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131" y="1704729"/>
            <a:ext cx="5574669" cy="27665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C81230-6016-44EA-BE73-514660C3F0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31736"/>
          <a:stretch/>
        </p:blipFill>
        <p:spPr>
          <a:xfrm>
            <a:off x="635630" y="1793628"/>
            <a:ext cx="4642065" cy="2190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C1E8E728-CDA9-4DA3-BE8C-FD7156932BF4}"/>
                  </a:ext>
                </a:extLst>
              </p:cNvPr>
              <p:cNvSpPr txBox="1"/>
              <p:nvPr/>
            </p:nvSpPr>
            <p:spPr>
              <a:xfrm>
                <a:off x="445131" y="4749800"/>
                <a:ext cx="334841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000" dirty="0"/>
                  <a:t> : 2-dimensional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A</a:t>
                </a:r>
                <a:r>
                  <a:rPr lang="en-US" sz="2000" dirty="0" err="1"/>
                  <a:t>ctivation</a:t>
                </a:r>
                <a:r>
                  <a:rPr lang="en-US" sz="2000" dirty="0"/>
                  <a:t>: binary</a:t>
                </a:r>
              </a:p>
            </p:txBody>
          </p:sp>
        </mc:Choice>
        <mc:Fallback xmlns="">
          <p:sp>
            <p:nvSpPr>
              <p:cNvPr id="9" name="Tekstfelt 8">
                <a:extLst>
                  <a:ext uri="{FF2B5EF4-FFF2-40B4-BE49-F238E27FC236}">
                    <a16:creationId xmlns:a16="http://schemas.microsoft.com/office/drawing/2014/main" id="{C1E8E728-CDA9-4DA3-BE8C-FD7156932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1" y="4749800"/>
                <a:ext cx="3348417" cy="615553"/>
              </a:xfrm>
              <a:prstGeom prst="rect">
                <a:avLst/>
              </a:prstGeom>
              <a:blipFill>
                <a:blip r:embed="rId10"/>
                <a:stretch>
                  <a:fillRect l="-4372" t="-11881" r="-3825" b="-25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Billede 10" descr="Et billede, der indeholder tekst&#10;&#10;Beskrivelse, der er oprettet med meget høj sikkerhed">
            <a:extLst>
              <a:ext uri="{FF2B5EF4-FFF2-40B4-BE49-F238E27FC236}">
                <a16:creationId xmlns:a16="http://schemas.microsoft.com/office/drawing/2014/main" id="{579E250F-E35C-4A06-9B8F-09896B59359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69" y="1531938"/>
            <a:ext cx="3852862" cy="38528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24C78B55-E427-4EE2-89F3-E8DD3D82B656}"/>
                  </a:ext>
                </a:extLst>
              </p:cNvPr>
              <p:cNvSpPr txBox="1"/>
              <p:nvPr/>
            </p:nvSpPr>
            <p:spPr>
              <a:xfrm>
                <a:off x="5246964" y="4749800"/>
                <a:ext cx="1914370" cy="672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  <m:r>
                        <a:rPr lang="da-DK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2" name="Tekstfelt 1">
                <a:extLst>
                  <a:ext uri="{FF2B5EF4-FFF2-40B4-BE49-F238E27FC236}">
                    <a16:creationId xmlns:a16="http://schemas.microsoft.com/office/drawing/2014/main" id="{24C78B55-E427-4EE2-89F3-E8DD3D82B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964" y="4749800"/>
                <a:ext cx="1914370" cy="672428"/>
              </a:xfrm>
              <a:prstGeom prst="rect">
                <a:avLst/>
              </a:prstGeom>
              <a:blipFill>
                <a:blip r:embed="rId12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522983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3CFF6-5070-47EB-85F0-E6B45308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1028247"/>
            <a:ext cx="11379347" cy="1602672"/>
          </a:xfrm>
        </p:spPr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circular</a:t>
            </a:r>
            <a:r>
              <a:rPr lang="da-DK" dirty="0"/>
              <a:t> distributions?</a:t>
            </a:r>
            <a:endParaRPr lang="en-US" dirty="0"/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4F533A9E-DF28-40D5-9C8C-DA1CF3013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69" y="1989138"/>
            <a:ext cx="3852862" cy="3852862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6C10A9D-82C4-4A58-AE4B-DD1F5B28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4729B00-4D9D-49EE-AB71-A73057FC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8F026F8-AFCF-4F2A-A859-C272A12B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39</a:t>
            </a:fld>
            <a:endParaRPr lang="da-DK" dirty="0"/>
          </a:p>
        </p:txBody>
      </p:sp>
      <p:pic>
        <p:nvPicPr>
          <p:cNvPr id="13" name="Pladsholder til indhold 8">
            <a:extLst>
              <a:ext uri="{FF2B5EF4-FFF2-40B4-BE49-F238E27FC236}">
                <a16:creationId xmlns:a16="http://schemas.microsoft.com/office/drawing/2014/main" id="{8796CE3E-97B1-4ED7-99D2-53B17E796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73365" y="1743870"/>
            <a:ext cx="3824270" cy="4343398"/>
          </a:xfrm>
          <a:prstGeom prst="rect">
            <a:avLst/>
          </a:prstGeom>
        </p:spPr>
      </p:pic>
      <p:grpSp>
        <p:nvGrpSpPr>
          <p:cNvPr id="27" name="H1">
            <a:extLst>
              <a:ext uri="{FF2B5EF4-FFF2-40B4-BE49-F238E27FC236}">
                <a16:creationId xmlns:a16="http://schemas.microsoft.com/office/drawing/2014/main" id="{A9560575-96DE-4DA4-875A-93D2872936AD}"/>
              </a:ext>
            </a:extLst>
          </p:cNvPr>
          <p:cNvGrpSpPr/>
          <p:nvPr/>
        </p:nvGrpSpPr>
        <p:grpSpPr>
          <a:xfrm>
            <a:off x="5241896" y="1888132"/>
            <a:ext cx="2598821" cy="2788971"/>
            <a:chOff x="5241896" y="1888132"/>
            <a:chExt cx="2598821" cy="2788971"/>
          </a:xfrm>
        </p:grpSpPr>
        <p:cxnSp>
          <p:nvCxnSpPr>
            <p:cNvPr id="4" name="H1">
              <a:extLst>
                <a:ext uri="{FF2B5EF4-FFF2-40B4-BE49-F238E27FC236}">
                  <a16:creationId xmlns:a16="http://schemas.microsoft.com/office/drawing/2014/main" id="{D9E9C8E1-A54F-4B00-A424-CA28DEEC1D28}"/>
                </a:ext>
              </a:extLst>
            </p:cNvPr>
            <p:cNvCxnSpPr/>
            <p:nvPr/>
          </p:nvCxnSpPr>
          <p:spPr>
            <a:xfrm>
              <a:off x="5780690" y="2165131"/>
              <a:ext cx="2060027" cy="25119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labelH1">
                  <a:extLst>
                    <a:ext uri="{FF2B5EF4-FFF2-40B4-BE49-F238E27FC236}">
                      <a16:creationId xmlns:a16="http://schemas.microsoft.com/office/drawing/2014/main" id="{232B9263-EBBF-4A4C-998C-B6F6D0DD0C09}"/>
                    </a:ext>
                  </a:extLst>
                </p:cNvPr>
                <p:cNvSpPr txBox="1"/>
                <p:nvPr/>
              </p:nvSpPr>
              <p:spPr>
                <a:xfrm>
                  <a:off x="5241896" y="1888132"/>
                  <a:ext cx="64184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22" name="labelH1">
                  <a:extLst>
                    <a:ext uri="{FF2B5EF4-FFF2-40B4-BE49-F238E27FC236}">
                      <a16:creationId xmlns:a16="http://schemas.microsoft.com/office/drawing/2014/main" id="{232B9263-EBBF-4A4C-998C-B6F6D0DD0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896" y="1888132"/>
                  <a:ext cx="641842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H2">
            <a:extLst>
              <a:ext uri="{FF2B5EF4-FFF2-40B4-BE49-F238E27FC236}">
                <a16:creationId xmlns:a16="http://schemas.microsoft.com/office/drawing/2014/main" id="{6A8A59E0-7561-481E-8DBA-9EAF33B82AA7}"/>
              </a:ext>
            </a:extLst>
          </p:cNvPr>
          <p:cNvGrpSpPr/>
          <p:nvPr/>
        </p:nvGrpSpPr>
        <p:grpSpPr>
          <a:xfrm>
            <a:off x="4496895" y="2360250"/>
            <a:ext cx="3598056" cy="624688"/>
            <a:chOff x="4496895" y="2360250"/>
            <a:chExt cx="3598056" cy="624688"/>
          </a:xfrm>
        </p:grpSpPr>
        <p:cxnSp>
          <p:nvCxnSpPr>
            <p:cNvPr id="9" name="H2">
              <a:extLst>
                <a:ext uri="{FF2B5EF4-FFF2-40B4-BE49-F238E27FC236}">
                  <a16:creationId xmlns:a16="http://schemas.microsoft.com/office/drawing/2014/main" id="{D6D92C2E-7CB4-4081-8784-5B5956BB4093}"/>
                </a:ext>
              </a:extLst>
            </p:cNvPr>
            <p:cNvCxnSpPr/>
            <p:nvPr/>
          </p:nvCxnSpPr>
          <p:spPr>
            <a:xfrm flipH="1">
              <a:off x="4496895" y="2890345"/>
              <a:ext cx="3165146" cy="945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labelH2">
                  <a:extLst>
                    <a:ext uri="{FF2B5EF4-FFF2-40B4-BE49-F238E27FC236}">
                      <a16:creationId xmlns:a16="http://schemas.microsoft.com/office/drawing/2014/main" id="{5DBE3E7B-22F4-44FF-AC06-85656AD53925}"/>
                    </a:ext>
                  </a:extLst>
                </p:cNvPr>
                <p:cNvSpPr txBox="1"/>
                <p:nvPr/>
              </p:nvSpPr>
              <p:spPr>
                <a:xfrm>
                  <a:off x="7442401" y="2360250"/>
                  <a:ext cx="6525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23" name="labelH2">
                  <a:extLst>
                    <a:ext uri="{FF2B5EF4-FFF2-40B4-BE49-F238E27FC236}">
                      <a16:creationId xmlns:a16="http://schemas.microsoft.com/office/drawing/2014/main" id="{5DBE3E7B-22F4-44FF-AC06-85656AD539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401" y="2360250"/>
                  <a:ext cx="652550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H3">
            <a:extLst>
              <a:ext uri="{FF2B5EF4-FFF2-40B4-BE49-F238E27FC236}">
                <a16:creationId xmlns:a16="http://schemas.microsoft.com/office/drawing/2014/main" id="{7958F6DF-DAF4-43FF-8CD6-9397403E940A}"/>
              </a:ext>
            </a:extLst>
          </p:cNvPr>
          <p:cNvGrpSpPr/>
          <p:nvPr/>
        </p:nvGrpSpPr>
        <p:grpSpPr>
          <a:xfrm>
            <a:off x="4242033" y="2301766"/>
            <a:ext cx="1748864" cy="3439736"/>
            <a:chOff x="4242033" y="2301766"/>
            <a:chExt cx="1748864" cy="3439736"/>
          </a:xfrm>
        </p:grpSpPr>
        <p:cxnSp>
          <p:nvCxnSpPr>
            <p:cNvPr id="14" name="H3">
              <a:extLst>
                <a:ext uri="{FF2B5EF4-FFF2-40B4-BE49-F238E27FC236}">
                  <a16:creationId xmlns:a16="http://schemas.microsoft.com/office/drawing/2014/main" id="{C34B3AE6-CEC6-4EE7-A3BD-6F56EAF23E92}"/>
                </a:ext>
              </a:extLst>
            </p:cNvPr>
            <p:cNvCxnSpPr/>
            <p:nvPr/>
          </p:nvCxnSpPr>
          <p:spPr>
            <a:xfrm flipV="1">
              <a:off x="4603531" y="2301766"/>
              <a:ext cx="1387366" cy="30164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labelH3">
                  <a:extLst>
                    <a:ext uri="{FF2B5EF4-FFF2-40B4-BE49-F238E27FC236}">
                      <a16:creationId xmlns:a16="http://schemas.microsoft.com/office/drawing/2014/main" id="{88683409-8049-44FF-8348-E09D1D655263}"/>
                    </a:ext>
                  </a:extLst>
                </p:cNvPr>
                <p:cNvSpPr txBox="1"/>
                <p:nvPr/>
              </p:nvSpPr>
              <p:spPr>
                <a:xfrm>
                  <a:off x="4242033" y="5187504"/>
                  <a:ext cx="6525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24" name="labelH3">
                  <a:extLst>
                    <a:ext uri="{FF2B5EF4-FFF2-40B4-BE49-F238E27FC236}">
                      <a16:creationId xmlns:a16="http://schemas.microsoft.com/office/drawing/2014/main" id="{88683409-8049-44FF-8348-E09D1D65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2033" y="5187504"/>
                  <a:ext cx="652550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H4">
            <a:extLst>
              <a:ext uri="{FF2B5EF4-FFF2-40B4-BE49-F238E27FC236}">
                <a16:creationId xmlns:a16="http://schemas.microsoft.com/office/drawing/2014/main" id="{8D629931-5051-4844-B741-AF6DF9E9FB75}"/>
              </a:ext>
            </a:extLst>
          </p:cNvPr>
          <p:cNvGrpSpPr/>
          <p:nvPr/>
        </p:nvGrpSpPr>
        <p:grpSpPr>
          <a:xfrm>
            <a:off x="5199739" y="3153103"/>
            <a:ext cx="2462302" cy="2701556"/>
            <a:chOff x="5199739" y="3153103"/>
            <a:chExt cx="2462302" cy="2701556"/>
          </a:xfrm>
        </p:grpSpPr>
        <p:cxnSp>
          <p:nvCxnSpPr>
            <p:cNvPr id="16" name="H4">
              <a:extLst>
                <a:ext uri="{FF2B5EF4-FFF2-40B4-BE49-F238E27FC236}">
                  <a16:creationId xmlns:a16="http://schemas.microsoft.com/office/drawing/2014/main" id="{6D3BA839-FB96-44A3-B201-E79AEDFD04E1}"/>
                </a:ext>
              </a:extLst>
            </p:cNvPr>
            <p:cNvCxnSpPr/>
            <p:nvPr/>
          </p:nvCxnSpPr>
          <p:spPr>
            <a:xfrm flipV="1">
              <a:off x="5686097" y="3153103"/>
              <a:ext cx="1975944" cy="23963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labelH4">
                  <a:extLst>
                    <a:ext uri="{FF2B5EF4-FFF2-40B4-BE49-F238E27FC236}">
                      <a16:creationId xmlns:a16="http://schemas.microsoft.com/office/drawing/2014/main" id="{7F5CC235-2952-4845-9292-CD85443864D6}"/>
                    </a:ext>
                  </a:extLst>
                </p:cNvPr>
                <p:cNvSpPr txBox="1"/>
                <p:nvPr/>
              </p:nvSpPr>
              <p:spPr>
                <a:xfrm>
                  <a:off x="5199739" y="5300661"/>
                  <a:ext cx="6525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25" name="labelH4">
                  <a:extLst>
                    <a:ext uri="{FF2B5EF4-FFF2-40B4-BE49-F238E27FC236}">
                      <a16:creationId xmlns:a16="http://schemas.microsoft.com/office/drawing/2014/main" id="{7F5CC235-2952-4845-9292-CD8544386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9739" y="5300661"/>
                  <a:ext cx="652550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H5">
            <a:extLst>
              <a:ext uri="{FF2B5EF4-FFF2-40B4-BE49-F238E27FC236}">
                <a16:creationId xmlns:a16="http://schemas.microsoft.com/office/drawing/2014/main" id="{FC132D04-0343-446A-A6DF-179A95770839}"/>
              </a:ext>
            </a:extLst>
          </p:cNvPr>
          <p:cNvGrpSpPr/>
          <p:nvPr/>
        </p:nvGrpSpPr>
        <p:grpSpPr>
          <a:xfrm>
            <a:off x="4496896" y="3237186"/>
            <a:ext cx="3017547" cy="2589275"/>
            <a:chOff x="4496896" y="3237186"/>
            <a:chExt cx="3017547" cy="2589275"/>
          </a:xfrm>
        </p:grpSpPr>
        <p:cxnSp>
          <p:nvCxnSpPr>
            <p:cNvPr id="20" name="H5">
              <a:extLst>
                <a:ext uri="{FF2B5EF4-FFF2-40B4-BE49-F238E27FC236}">
                  <a16:creationId xmlns:a16="http://schemas.microsoft.com/office/drawing/2014/main" id="{3007FD88-AD1C-4C46-9E01-63A9C29DB6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6896" y="3237186"/>
              <a:ext cx="2418704" cy="23122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labelH5">
                  <a:extLst>
                    <a:ext uri="{FF2B5EF4-FFF2-40B4-BE49-F238E27FC236}">
                      <a16:creationId xmlns:a16="http://schemas.microsoft.com/office/drawing/2014/main" id="{8683313A-AD8D-476A-BDD5-41F71E7EB58B}"/>
                    </a:ext>
                  </a:extLst>
                </p:cNvPr>
                <p:cNvSpPr txBox="1"/>
                <p:nvPr/>
              </p:nvSpPr>
              <p:spPr>
                <a:xfrm>
                  <a:off x="6861893" y="5272463"/>
                  <a:ext cx="6525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26" name="labelH5">
                  <a:extLst>
                    <a:ext uri="{FF2B5EF4-FFF2-40B4-BE49-F238E27FC236}">
                      <a16:creationId xmlns:a16="http://schemas.microsoft.com/office/drawing/2014/main" id="{8683313A-AD8D-476A-BDD5-41F71E7EB5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1893" y="5272463"/>
                  <a:ext cx="652550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7908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5B5B1-2983-43EA-946A-C3E7E0C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63E42BA-F773-4893-A1A8-55D891FF7E4D}" type="datetime1">
              <a:rPr lang="da-DK" smtClean="0"/>
              <a:pPr>
                <a:spcAft>
                  <a:spcPts val="600"/>
                </a:spcAft>
              </a:pPr>
              <a:t>15-08-2019</a:t>
            </a:fld>
            <a:endParaRPr lang="da-DK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66653B7-CDBD-4766-8526-8F81F173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kern="1200" dirty="0">
                <a:solidFill>
                  <a:schemeClr val="tx1"/>
                </a:solidFill>
              </a:rPr>
              <a:t>Deep Learning is everywhere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F4F6F-1A35-4AF3-96AC-8C9E42A4A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8"/>
          <a:stretch/>
        </p:blipFill>
        <p:spPr>
          <a:xfrm>
            <a:off x="-2" y="4689793"/>
            <a:ext cx="4908824" cy="2175160"/>
          </a:xfrm>
          <a:custGeom>
            <a:avLst/>
            <a:gdLst>
              <a:gd name="connsiteX0" fmla="*/ 0 w 4908824"/>
              <a:gd name="connsiteY0" fmla="*/ 0 h 2175160"/>
              <a:gd name="connsiteX1" fmla="*/ 4908824 w 4908824"/>
              <a:gd name="connsiteY1" fmla="*/ 0 h 2175160"/>
              <a:gd name="connsiteX2" fmla="*/ 3901440 w 4908824"/>
              <a:gd name="connsiteY2" fmla="*/ 2175160 h 2175160"/>
              <a:gd name="connsiteX3" fmla="*/ 0 w 4908824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19CA32-DB53-45BD-94EE-EAFD587C2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2" r="-1" b="9543"/>
          <a:stretch/>
        </p:blipFill>
        <p:spPr>
          <a:xfrm>
            <a:off x="4039737" y="4682838"/>
            <a:ext cx="4523640" cy="2175160"/>
          </a:xfrm>
          <a:custGeom>
            <a:avLst/>
            <a:gdLst>
              <a:gd name="connsiteX0" fmla="*/ 0 w 4523640"/>
              <a:gd name="connsiteY0" fmla="*/ 0 h 2175160"/>
              <a:gd name="connsiteX1" fmla="*/ 4523640 w 4523640"/>
              <a:gd name="connsiteY1" fmla="*/ 0 h 2175160"/>
              <a:gd name="connsiteX2" fmla="*/ 3516256 w 4523640"/>
              <a:gd name="connsiteY2" fmla="*/ 2175160 h 2175160"/>
              <a:gd name="connsiteX3" fmla="*/ 0 w 4523640"/>
              <a:gd name="connsiteY3" fmla="*/ 2175160 h 2175160"/>
              <a:gd name="connsiteX4" fmla="*/ 0 w 4523640"/>
              <a:gd name="connsiteY4" fmla="*/ 2174920 h 2175160"/>
              <a:gd name="connsiteX5" fmla="*/ 14159 w 4523640"/>
              <a:gd name="connsiteY5" fmla="*/ 2174920 h 2175160"/>
              <a:gd name="connsiteX6" fmla="*/ 1021100 w 4523640"/>
              <a:gd name="connsiteY6" fmla="*/ 718 h 2175160"/>
              <a:gd name="connsiteX7" fmla="*/ 0 w 4523640"/>
              <a:gd name="connsiteY7" fmla="*/ 718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</p:spPr>
      </p:pic>
      <p:pic>
        <p:nvPicPr>
          <p:cNvPr id="14" name="Picture 13" descr="A close up of a newspaper&#10;&#10;Description automatically generated">
            <a:extLst>
              <a:ext uri="{FF2B5EF4-FFF2-40B4-BE49-F238E27FC236}">
                <a16:creationId xmlns:a16="http://schemas.microsoft.com/office/drawing/2014/main" id="{B2C875B8-FA2F-4A4E-BD48-76EDE224DA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1" r="1" b="15237"/>
          <a:stretch/>
        </p:blipFill>
        <p:spPr>
          <a:xfrm>
            <a:off x="7716860" y="4683319"/>
            <a:ext cx="4475140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8" name="Picture 7" descr="A person driving a car&#10;&#10;Description automatically generated">
            <a:extLst>
              <a:ext uri="{FF2B5EF4-FFF2-40B4-BE49-F238E27FC236}">
                <a16:creationId xmlns:a16="http://schemas.microsoft.com/office/drawing/2014/main" id="{AB6B91DF-2F25-4080-A883-BDAE443CAE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3" b="22157"/>
          <a:stretch/>
        </p:blipFill>
        <p:spPr>
          <a:xfrm>
            <a:off x="7431341" y="1"/>
            <a:ext cx="4760659" cy="2130473"/>
          </a:xfrm>
          <a:custGeom>
            <a:avLst/>
            <a:gdLst>
              <a:gd name="connsiteX0" fmla="*/ 986689 w 4760659"/>
              <a:gd name="connsiteY0" fmla="*/ 0 h 2130473"/>
              <a:gd name="connsiteX1" fmla="*/ 4760659 w 4760659"/>
              <a:gd name="connsiteY1" fmla="*/ 0 h 2130473"/>
              <a:gd name="connsiteX2" fmla="*/ 4760659 w 4760659"/>
              <a:gd name="connsiteY2" fmla="*/ 2130473 h 2130473"/>
              <a:gd name="connsiteX3" fmla="*/ 0 w 47606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E63B5-FDEF-4278-B59D-6897A452FF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367"/>
          <a:stretch/>
        </p:blipFill>
        <p:spPr>
          <a:xfrm>
            <a:off x="20" y="-6954"/>
            <a:ext cx="4475120" cy="2130473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E5D5D650-F0A0-4C14-9246-2095730009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r="-3" b="22580"/>
          <a:stretch/>
        </p:blipFill>
        <p:spPr>
          <a:xfrm>
            <a:off x="3134271" y="2"/>
            <a:ext cx="5923458" cy="2737687"/>
          </a:xfrm>
          <a:custGeom>
            <a:avLst/>
            <a:gdLst>
              <a:gd name="connsiteX0" fmla="*/ 986689 w 4609359"/>
              <a:gd name="connsiteY0" fmla="*/ 0 h 2130473"/>
              <a:gd name="connsiteX1" fmla="*/ 4609359 w 4609359"/>
              <a:gd name="connsiteY1" fmla="*/ 0 h 2130473"/>
              <a:gd name="connsiteX2" fmla="*/ 3622670 w 4609359"/>
              <a:gd name="connsiteY2" fmla="*/ 2130473 h 2130473"/>
              <a:gd name="connsiteX3" fmla="*/ 0 w 46093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933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3CFF6-5070-47EB-85F0-E6B45308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about</a:t>
            </a:r>
            <a:r>
              <a:rPr lang="da-DK" dirty="0"/>
              <a:t> </a:t>
            </a:r>
            <a:r>
              <a:rPr lang="da-DK" dirty="0" err="1"/>
              <a:t>circular</a:t>
            </a:r>
            <a:r>
              <a:rPr lang="da-DK" dirty="0"/>
              <a:t> distributions?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6C10A9D-82C4-4A58-AE4B-DD1F5B288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4729B00-4D9D-49EE-AB71-A73057FCF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8F026F8-AFCF-4F2A-A859-C272A12B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40</a:t>
            </a:fld>
            <a:endParaRPr lang="da-DK" dirty="0"/>
          </a:p>
        </p:txBody>
      </p:sp>
      <p:pic>
        <p:nvPicPr>
          <p:cNvPr id="9" name="Pladsholder til indhold 8">
            <a:extLst>
              <a:ext uri="{FF2B5EF4-FFF2-40B4-BE49-F238E27FC236}">
                <a16:creationId xmlns:a16="http://schemas.microsoft.com/office/drawing/2014/main" id="{0440AC22-1F41-44CE-B618-FD609051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9665" y="1743870"/>
            <a:ext cx="3824270" cy="4343398"/>
          </a:xfrm>
        </p:spPr>
      </p:pic>
      <p:pic>
        <p:nvPicPr>
          <p:cNvPr id="8" name="Pladsholder til indhold 9">
            <a:extLst>
              <a:ext uri="{FF2B5EF4-FFF2-40B4-BE49-F238E27FC236}">
                <a16:creationId xmlns:a16="http://schemas.microsoft.com/office/drawing/2014/main" id="{E67E6AB0-B852-44AA-89EE-EB0E52FEE5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42" y="1968118"/>
            <a:ext cx="3852862" cy="3852862"/>
          </a:xfrm>
          <a:prstGeom prst="rect">
            <a:avLst/>
          </a:prstGeom>
        </p:spPr>
      </p:pic>
      <p:grpSp>
        <p:nvGrpSpPr>
          <p:cNvPr id="10" name="H1">
            <a:extLst>
              <a:ext uri="{FF2B5EF4-FFF2-40B4-BE49-F238E27FC236}">
                <a16:creationId xmlns:a16="http://schemas.microsoft.com/office/drawing/2014/main" id="{24ED1F1E-7873-41C4-93F2-EF6BC1613479}"/>
              </a:ext>
            </a:extLst>
          </p:cNvPr>
          <p:cNvGrpSpPr/>
          <p:nvPr/>
        </p:nvGrpSpPr>
        <p:grpSpPr>
          <a:xfrm>
            <a:off x="2130849" y="1877622"/>
            <a:ext cx="2598821" cy="2788971"/>
            <a:chOff x="5241896" y="1888132"/>
            <a:chExt cx="2598821" cy="2788971"/>
          </a:xfrm>
        </p:grpSpPr>
        <p:cxnSp>
          <p:nvCxnSpPr>
            <p:cNvPr id="11" name="H1">
              <a:extLst>
                <a:ext uri="{FF2B5EF4-FFF2-40B4-BE49-F238E27FC236}">
                  <a16:creationId xmlns:a16="http://schemas.microsoft.com/office/drawing/2014/main" id="{AF0E2372-26F7-4545-97EE-24528C70BB27}"/>
                </a:ext>
              </a:extLst>
            </p:cNvPr>
            <p:cNvCxnSpPr/>
            <p:nvPr/>
          </p:nvCxnSpPr>
          <p:spPr>
            <a:xfrm>
              <a:off x="5780690" y="2165131"/>
              <a:ext cx="2060027" cy="251197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labelH1">
                  <a:extLst>
                    <a:ext uri="{FF2B5EF4-FFF2-40B4-BE49-F238E27FC236}">
                      <a16:creationId xmlns:a16="http://schemas.microsoft.com/office/drawing/2014/main" id="{842F462E-9684-462C-9C3E-51E647737F0D}"/>
                    </a:ext>
                  </a:extLst>
                </p:cNvPr>
                <p:cNvSpPr txBox="1"/>
                <p:nvPr/>
              </p:nvSpPr>
              <p:spPr>
                <a:xfrm>
                  <a:off x="5241896" y="1888132"/>
                  <a:ext cx="64184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13" name="labelH1">
                  <a:extLst>
                    <a:ext uri="{FF2B5EF4-FFF2-40B4-BE49-F238E27FC236}">
                      <a16:creationId xmlns:a16="http://schemas.microsoft.com/office/drawing/2014/main" id="{842F462E-9684-462C-9C3E-51E647737F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1896" y="1888132"/>
                  <a:ext cx="641842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H2">
            <a:extLst>
              <a:ext uri="{FF2B5EF4-FFF2-40B4-BE49-F238E27FC236}">
                <a16:creationId xmlns:a16="http://schemas.microsoft.com/office/drawing/2014/main" id="{87E73C9B-7A73-4537-BCCF-01E2EC63C45F}"/>
              </a:ext>
            </a:extLst>
          </p:cNvPr>
          <p:cNvGrpSpPr/>
          <p:nvPr/>
        </p:nvGrpSpPr>
        <p:grpSpPr>
          <a:xfrm>
            <a:off x="1385848" y="2349740"/>
            <a:ext cx="3598056" cy="624688"/>
            <a:chOff x="4496895" y="2360250"/>
            <a:chExt cx="3598056" cy="624688"/>
          </a:xfrm>
        </p:grpSpPr>
        <p:cxnSp>
          <p:nvCxnSpPr>
            <p:cNvPr id="15" name="H2">
              <a:extLst>
                <a:ext uri="{FF2B5EF4-FFF2-40B4-BE49-F238E27FC236}">
                  <a16:creationId xmlns:a16="http://schemas.microsoft.com/office/drawing/2014/main" id="{F876D785-E249-481A-912D-3B170925E4A2}"/>
                </a:ext>
              </a:extLst>
            </p:cNvPr>
            <p:cNvCxnSpPr/>
            <p:nvPr/>
          </p:nvCxnSpPr>
          <p:spPr>
            <a:xfrm flipH="1">
              <a:off x="4496895" y="2890345"/>
              <a:ext cx="3165146" cy="9459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labelH2">
                  <a:extLst>
                    <a:ext uri="{FF2B5EF4-FFF2-40B4-BE49-F238E27FC236}">
                      <a16:creationId xmlns:a16="http://schemas.microsoft.com/office/drawing/2014/main" id="{B8119975-4349-46B5-96ED-20832465A8B3}"/>
                    </a:ext>
                  </a:extLst>
                </p:cNvPr>
                <p:cNvSpPr txBox="1"/>
                <p:nvPr/>
              </p:nvSpPr>
              <p:spPr>
                <a:xfrm>
                  <a:off x="7442401" y="2360250"/>
                  <a:ext cx="6525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16" name="labelH2">
                  <a:extLst>
                    <a:ext uri="{FF2B5EF4-FFF2-40B4-BE49-F238E27FC236}">
                      <a16:creationId xmlns:a16="http://schemas.microsoft.com/office/drawing/2014/main" id="{B8119975-4349-46B5-96ED-20832465A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2401" y="2360250"/>
                  <a:ext cx="652550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H3">
            <a:extLst>
              <a:ext uri="{FF2B5EF4-FFF2-40B4-BE49-F238E27FC236}">
                <a16:creationId xmlns:a16="http://schemas.microsoft.com/office/drawing/2014/main" id="{91A291C4-82D7-495D-86E6-4A4230F5A648}"/>
              </a:ext>
            </a:extLst>
          </p:cNvPr>
          <p:cNvGrpSpPr/>
          <p:nvPr/>
        </p:nvGrpSpPr>
        <p:grpSpPr>
          <a:xfrm>
            <a:off x="1130986" y="2291256"/>
            <a:ext cx="1748864" cy="3439736"/>
            <a:chOff x="4242033" y="2301766"/>
            <a:chExt cx="1748864" cy="3439736"/>
          </a:xfrm>
        </p:grpSpPr>
        <p:cxnSp>
          <p:nvCxnSpPr>
            <p:cNvPr id="18" name="H3">
              <a:extLst>
                <a:ext uri="{FF2B5EF4-FFF2-40B4-BE49-F238E27FC236}">
                  <a16:creationId xmlns:a16="http://schemas.microsoft.com/office/drawing/2014/main" id="{C66120EC-A881-4713-80D2-5D39778F2FA3}"/>
                </a:ext>
              </a:extLst>
            </p:cNvPr>
            <p:cNvCxnSpPr/>
            <p:nvPr/>
          </p:nvCxnSpPr>
          <p:spPr>
            <a:xfrm flipV="1">
              <a:off x="4603531" y="2301766"/>
              <a:ext cx="1387366" cy="30164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labelH3">
                  <a:extLst>
                    <a:ext uri="{FF2B5EF4-FFF2-40B4-BE49-F238E27FC236}">
                      <a16:creationId xmlns:a16="http://schemas.microsoft.com/office/drawing/2014/main" id="{3BDF1549-C006-4B1F-8FAC-5EE445E0B964}"/>
                    </a:ext>
                  </a:extLst>
                </p:cNvPr>
                <p:cNvSpPr txBox="1"/>
                <p:nvPr/>
              </p:nvSpPr>
              <p:spPr>
                <a:xfrm>
                  <a:off x="4242033" y="5187504"/>
                  <a:ext cx="6525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19" name="labelH3">
                  <a:extLst>
                    <a:ext uri="{FF2B5EF4-FFF2-40B4-BE49-F238E27FC236}">
                      <a16:creationId xmlns:a16="http://schemas.microsoft.com/office/drawing/2014/main" id="{3BDF1549-C006-4B1F-8FAC-5EE445E0B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2033" y="5187504"/>
                  <a:ext cx="652550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H4">
            <a:extLst>
              <a:ext uri="{FF2B5EF4-FFF2-40B4-BE49-F238E27FC236}">
                <a16:creationId xmlns:a16="http://schemas.microsoft.com/office/drawing/2014/main" id="{CFF06D5B-1552-4310-B7F8-C85C8AB3F96A}"/>
              </a:ext>
            </a:extLst>
          </p:cNvPr>
          <p:cNvGrpSpPr/>
          <p:nvPr/>
        </p:nvGrpSpPr>
        <p:grpSpPr>
          <a:xfrm>
            <a:off x="2088692" y="3142593"/>
            <a:ext cx="2462302" cy="2701556"/>
            <a:chOff x="5199739" y="3153103"/>
            <a:chExt cx="2462302" cy="2701556"/>
          </a:xfrm>
        </p:grpSpPr>
        <p:cxnSp>
          <p:nvCxnSpPr>
            <p:cNvPr id="21" name="H4">
              <a:extLst>
                <a:ext uri="{FF2B5EF4-FFF2-40B4-BE49-F238E27FC236}">
                  <a16:creationId xmlns:a16="http://schemas.microsoft.com/office/drawing/2014/main" id="{F7A79A00-2CA0-42CD-BC80-6DA4A349F144}"/>
                </a:ext>
              </a:extLst>
            </p:cNvPr>
            <p:cNvCxnSpPr/>
            <p:nvPr/>
          </p:nvCxnSpPr>
          <p:spPr>
            <a:xfrm flipV="1">
              <a:off x="5686097" y="3153103"/>
              <a:ext cx="1975944" cy="23963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labelH4">
                  <a:extLst>
                    <a:ext uri="{FF2B5EF4-FFF2-40B4-BE49-F238E27FC236}">
                      <a16:creationId xmlns:a16="http://schemas.microsoft.com/office/drawing/2014/main" id="{BC282263-431D-406D-824D-F56F05593AC7}"/>
                    </a:ext>
                  </a:extLst>
                </p:cNvPr>
                <p:cNvSpPr txBox="1"/>
                <p:nvPr/>
              </p:nvSpPr>
              <p:spPr>
                <a:xfrm>
                  <a:off x="5199739" y="5300661"/>
                  <a:ext cx="6525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22" name="labelH4">
                  <a:extLst>
                    <a:ext uri="{FF2B5EF4-FFF2-40B4-BE49-F238E27FC236}">
                      <a16:creationId xmlns:a16="http://schemas.microsoft.com/office/drawing/2014/main" id="{BC282263-431D-406D-824D-F56F05593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9739" y="5300661"/>
                  <a:ext cx="652550" cy="55399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H5">
            <a:extLst>
              <a:ext uri="{FF2B5EF4-FFF2-40B4-BE49-F238E27FC236}">
                <a16:creationId xmlns:a16="http://schemas.microsoft.com/office/drawing/2014/main" id="{CF527F07-A655-4213-8BFA-D70F998BE812}"/>
              </a:ext>
            </a:extLst>
          </p:cNvPr>
          <p:cNvGrpSpPr/>
          <p:nvPr/>
        </p:nvGrpSpPr>
        <p:grpSpPr>
          <a:xfrm>
            <a:off x="1385849" y="3226676"/>
            <a:ext cx="3017547" cy="2589275"/>
            <a:chOff x="4496896" y="3237186"/>
            <a:chExt cx="3017547" cy="2589275"/>
          </a:xfrm>
        </p:grpSpPr>
        <p:cxnSp>
          <p:nvCxnSpPr>
            <p:cNvPr id="24" name="H5">
              <a:extLst>
                <a:ext uri="{FF2B5EF4-FFF2-40B4-BE49-F238E27FC236}">
                  <a16:creationId xmlns:a16="http://schemas.microsoft.com/office/drawing/2014/main" id="{55445055-89F8-4E98-BA79-B8732FC49C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96896" y="3237186"/>
              <a:ext cx="2418704" cy="23122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labelH5">
                  <a:extLst>
                    <a:ext uri="{FF2B5EF4-FFF2-40B4-BE49-F238E27FC236}">
                      <a16:creationId xmlns:a16="http://schemas.microsoft.com/office/drawing/2014/main" id="{F1CBBEEC-A254-4536-B435-EF18134B0198}"/>
                    </a:ext>
                  </a:extLst>
                </p:cNvPr>
                <p:cNvSpPr txBox="1"/>
                <p:nvPr/>
              </p:nvSpPr>
              <p:spPr>
                <a:xfrm>
                  <a:off x="6861893" y="5272463"/>
                  <a:ext cx="652550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a-DK" sz="3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3600" dirty="0" err="1"/>
                </a:p>
              </p:txBody>
            </p:sp>
          </mc:Choice>
          <mc:Fallback xmlns="">
            <p:sp>
              <p:nvSpPr>
                <p:cNvPr id="25" name="labelH5">
                  <a:extLst>
                    <a:ext uri="{FF2B5EF4-FFF2-40B4-BE49-F238E27FC236}">
                      <a16:creationId xmlns:a16="http://schemas.microsoft.com/office/drawing/2014/main" id="{F1CBBEEC-A254-4536-B435-EF18134B0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1893" y="5272463"/>
                  <a:ext cx="652550" cy="55399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586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4934E-167D-45FA-89A1-7E2F0824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Artificial</a:t>
            </a:r>
            <a:r>
              <a:rPr lang="da-DK" dirty="0"/>
              <a:t> Neuron Compact </a:t>
            </a:r>
            <a:r>
              <a:rPr lang="da-DK" dirty="0" err="1"/>
              <a:t>Representation</a:t>
            </a:r>
            <a:endParaRPr lang="en-US" dirty="0"/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A2E31FE7-42E8-48E1-92AB-DD95AE0AD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7758"/>
          <a:stretch/>
        </p:blipFill>
        <p:spPr>
          <a:xfrm>
            <a:off x="4599776" y="2472532"/>
            <a:ext cx="2992448" cy="1912936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57D3A6E-9223-4DF9-A572-4137E8E8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971B02-A138-4051-8716-05597F82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515EDC8-E89B-4513-B4AF-51E72CF8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73113580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B4934E-167D-45FA-89A1-7E2F0824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Notation</a:t>
            </a:r>
            <a:endParaRPr lang="en-US" dirty="0"/>
          </a:p>
        </p:txBody>
      </p:sp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A2E31FE7-42E8-48E1-92AB-DD95AE0AD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4513" y="1471991"/>
            <a:ext cx="4002974" cy="1592731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57D3A6E-9223-4DF9-A572-4137E8E8A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971B02-A138-4051-8716-05597F82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515EDC8-E89B-4513-B4AF-51E72CF8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42</a:t>
            </a:fld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E26A0BB1-5750-470B-BE0A-DCE3F590C56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6A07D802-8449-416A-BC11-B40BD3083170}"/>
                  </a:ext>
                </a:extLst>
              </p:cNvPr>
              <p:cNvSpPr txBox="1"/>
              <p:nvPr/>
            </p:nvSpPr>
            <p:spPr>
              <a:xfrm>
                <a:off x="410400" y="3581400"/>
                <a:ext cx="10917601" cy="2073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a-DK" sz="1600" dirty="0"/>
                  <a:t>With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1" i="0" smtClean="0">
                          <a:latin typeface="Cambria Math" panose="02040503050406030204" pitchFamily="18" charset="0"/>
                        </a:rPr>
                        <m:t>𝐖</m:t>
                      </m:r>
                      <m:r>
                        <a:rPr lang="da-DK" sz="1600" b="1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sz="1600" b="0" i="0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a-DK" sz="16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da-DK" sz="1600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a-DK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a-DK" sz="160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a-DK" sz="1600" b="1" dirty="0"/>
              </a:p>
              <a:p>
                <a:r>
                  <a:rPr lang="da-DK" sz="1600" dirty="0" err="1"/>
                  <a:t>We</a:t>
                </a:r>
                <a:r>
                  <a:rPr lang="da-DK" sz="1600" dirty="0"/>
                  <a:t> </a:t>
                </a:r>
                <a:r>
                  <a:rPr lang="da-DK" sz="1600" dirty="0" err="1"/>
                  <a:t>can</a:t>
                </a:r>
                <a:r>
                  <a:rPr lang="da-DK" sz="1600" dirty="0"/>
                  <a:t> </a:t>
                </a:r>
                <a:r>
                  <a:rPr lang="da-DK" sz="1600" dirty="0" err="1"/>
                  <a:t>simply</a:t>
                </a:r>
                <a:r>
                  <a:rPr lang="da-DK" sz="1600" dirty="0"/>
                  <a:t> </a:t>
                </a:r>
                <a:r>
                  <a:rPr lang="da-DK" sz="1600" dirty="0" err="1"/>
                  <a:t>write</a:t>
                </a:r>
                <a:r>
                  <a:rPr lang="da-DK" sz="1600" dirty="0"/>
                  <a:t>:</a:t>
                </a:r>
              </a:p>
              <a:p>
                <a:endParaRPr lang="da-DK" sz="16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a-DK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da-DK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a-DK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a-DK" sz="16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sz="1600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da-DK" sz="16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6A07D802-8449-416A-BC11-B40BD3083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3581400"/>
                <a:ext cx="10917601" cy="2073966"/>
              </a:xfrm>
              <a:prstGeom prst="rect">
                <a:avLst/>
              </a:prstGeom>
              <a:blipFill>
                <a:blip r:embed="rId4"/>
                <a:stretch>
                  <a:fillRect l="-1117" t="-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540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173E8-87C6-496D-9C8C-8EDAFFD7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Computation</a:t>
            </a:r>
            <a:r>
              <a:rPr lang="da-DK" dirty="0"/>
              <a:t> Graph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6892355-66C5-4A93-AD8F-73DAEAD1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110A790-8E61-4A50-BE86-9E831048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AB45653-DB8B-4D6E-98A6-D60F71E6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43</a:t>
            </a:fld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FEA725AB-821A-4137-9E7C-348447E2421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084794DF-71B3-4A2B-8D2B-83C2A27349C8}"/>
              </a:ext>
            </a:extLst>
          </p:cNvPr>
          <p:cNvSpPr/>
          <p:nvPr/>
        </p:nvSpPr>
        <p:spPr>
          <a:xfrm>
            <a:off x="406304" y="1622261"/>
            <a:ext cx="11066924" cy="3613479"/>
          </a:xfrm>
          <a:prstGeom prst="roundRect">
            <a:avLst>
              <a:gd name="adj" fmla="val 7001"/>
            </a:avLst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72000" numCol="1" rtlCol="0" anchor="b"/>
          <a:lstStyle/>
          <a:p>
            <a:r>
              <a:rPr lang="da-DK" sz="2400" dirty="0"/>
              <a:t>A </a:t>
            </a:r>
            <a:r>
              <a:rPr lang="da-DK" sz="2400" dirty="0" err="1"/>
              <a:t>computation</a:t>
            </a:r>
            <a:r>
              <a:rPr lang="da-DK" sz="2400" dirty="0"/>
              <a:t> </a:t>
            </a:r>
            <a:r>
              <a:rPr lang="da-DK" sz="2400" dirty="0" err="1"/>
              <a:t>graph</a:t>
            </a:r>
            <a:r>
              <a:rPr lang="da-DK" sz="2400" dirty="0"/>
              <a:t> is a </a:t>
            </a:r>
            <a:r>
              <a:rPr lang="da-DK" sz="2400" dirty="0" err="1"/>
              <a:t>directly</a:t>
            </a:r>
            <a:r>
              <a:rPr lang="da-DK" sz="2400" dirty="0"/>
              <a:t> </a:t>
            </a:r>
            <a:r>
              <a:rPr lang="da-DK" sz="2400" dirty="0" err="1"/>
              <a:t>acyclic</a:t>
            </a:r>
            <a:r>
              <a:rPr lang="da-DK" sz="2400" dirty="0"/>
              <a:t> </a:t>
            </a:r>
            <a:r>
              <a:rPr lang="da-DK" sz="2400" dirty="0" err="1"/>
              <a:t>graph</a:t>
            </a:r>
            <a:r>
              <a:rPr lang="da-DK" sz="2400" dirty="0"/>
              <a:t> </a:t>
            </a:r>
            <a:r>
              <a:rPr lang="da-DK" sz="2400" dirty="0" err="1"/>
              <a:t>such</a:t>
            </a:r>
            <a:r>
              <a:rPr lang="da-DK" sz="2400" dirty="0"/>
              <a:t> </a:t>
            </a:r>
            <a:r>
              <a:rPr lang="da-DK" sz="2400" dirty="0" err="1"/>
              <a:t>that</a:t>
            </a:r>
            <a:r>
              <a:rPr lang="da-DK" sz="24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 </a:t>
            </a:r>
            <a:r>
              <a:rPr lang="da-DK" sz="2400" dirty="0">
                <a:solidFill>
                  <a:srgbClr val="FF0000"/>
                </a:solidFill>
              </a:rPr>
              <a:t>node</a:t>
            </a:r>
            <a:r>
              <a:rPr lang="da-DK" sz="2400" dirty="0"/>
              <a:t> is a </a:t>
            </a:r>
            <a:r>
              <a:rPr lang="da-DK" sz="2400" dirty="0" err="1"/>
              <a:t>mathematical</a:t>
            </a:r>
            <a:r>
              <a:rPr lang="da-DK" sz="2400" dirty="0"/>
              <a:t> operator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To </a:t>
            </a:r>
            <a:r>
              <a:rPr lang="da-DK" sz="2400" dirty="0" err="1"/>
              <a:t>each</a:t>
            </a:r>
            <a:r>
              <a:rPr lang="da-DK" sz="2400" dirty="0"/>
              <a:t> </a:t>
            </a:r>
            <a:r>
              <a:rPr lang="da-DK" sz="2400" dirty="0" err="1">
                <a:solidFill>
                  <a:srgbClr val="FF0000"/>
                </a:solidFill>
              </a:rPr>
              <a:t>edge</a:t>
            </a:r>
            <a:r>
              <a:rPr lang="da-DK" sz="2400" dirty="0"/>
              <a:t> is </a:t>
            </a:r>
            <a:r>
              <a:rPr lang="da-DK" sz="2400" dirty="0" err="1"/>
              <a:t>associated</a:t>
            </a:r>
            <a:r>
              <a:rPr lang="da-DK" sz="2400" dirty="0"/>
              <a:t> a </a:t>
            </a:r>
            <a:r>
              <a:rPr lang="da-DK" sz="2400" dirty="0" err="1"/>
              <a:t>value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Each</a:t>
            </a:r>
            <a:r>
              <a:rPr lang="da-DK" sz="2400" dirty="0"/>
              <a:t> node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compute</a:t>
            </a:r>
            <a:r>
              <a:rPr lang="da-DK" sz="2400" dirty="0"/>
              <a:t> the </a:t>
            </a:r>
            <a:r>
              <a:rPr lang="da-DK" sz="2400" dirty="0" err="1"/>
              <a:t>values</a:t>
            </a:r>
            <a:r>
              <a:rPr lang="da-DK" sz="2400" dirty="0"/>
              <a:t> of </a:t>
            </a:r>
            <a:r>
              <a:rPr lang="da-DK" sz="2400" dirty="0" err="1"/>
              <a:t>its</a:t>
            </a:r>
            <a:r>
              <a:rPr lang="da-DK" sz="2400" dirty="0"/>
              <a:t> output </a:t>
            </a:r>
            <a:r>
              <a:rPr lang="da-DK" sz="2400" dirty="0" err="1"/>
              <a:t>edges</a:t>
            </a:r>
            <a:r>
              <a:rPr lang="da-DK" sz="2400" dirty="0"/>
              <a:t> from the </a:t>
            </a:r>
            <a:r>
              <a:rPr lang="da-DK" sz="2400" dirty="0" err="1"/>
              <a:t>values</a:t>
            </a:r>
            <a:r>
              <a:rPr lang="da-DK" sz="2400" dirty="0"/>
              <a:t> of </a:t>
            </a:r>
            <a:r>
              <a:rPr lang="da-DK" sz="2400" dirty="0" err="1"/>
              <a:t>its</a:t>
            </a:r>
            <a:r>
              <a:rPr lang="da-DK" sz="2400" dirty="0"/>
              <a:t> input </a:t>
            </a:r>
            <a:r>
              <a:rPr lang="da-DK" sz="2400" dirty="0" err="1"/>
              <a:t>edges</a:t>
            </a:r>
            <a:endParaRPr lang="da-DK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/>
              <a:t>Nodes </a:t>
            </a:r>
            <a:r>
              <a:rPr lang="da-DK" sz="2400" dirty="0" err="1"/>
              <a:t>without</a:t>
            </a:r>
            <a:r>
              <a:rPr lang="da-DK" sz="2400" dirty="0"/>
              <a:t> input </a:t>
            </a:r>
            <a:r>
              <a:rPr lang="da-DK" sz="2400" dirty="0" err="1"/>
              <a:t>edges</a:t>
            </a:r>
            <a:r>
              <a:rPr lang="da-DK" sz="2400" dirty="0"/>
              <a:t>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>
                <a:solidFill>
                  <a:srgbClr val="FF0000"/>
                </a:solidFill>
              </a:rPr>
              <a:t>input nodes</a:t>
            </a:r>
            <a:r>
              <a:rPr lang="da-DK" sz="2400" dirty="0"/>
              <a:t>. </a:t>
            </a:r>
            <a:r>
              <a:rPr lang="da-DK" sz="2400" dirty="0" err="1"/>
              <a:t>They</a:t>
            </a:r>
            <a:r>
              <a:rPr lang="da-DK" sz="2400" dirty="0"/>
              <a:t> </a:t>
            </a:r>
            <a:r>
              <a:rPr lang="da-DK" sz="2400" dirty="0" err="1"/>
              <a:t>represent</a:t>
            </a:r>
            <a:r>
              <a:rPr lang="da-DK" sz="2400" dirty="0"/>
              <a:t> the input </a:t>
            </a:r>
            <a:r>
              <a:rPr lang="da-DK" sz="2400" dirty="0" err="1"/>
              <a:t>values</a:t>
            </a:r>
            <a:r>
              <a:rPr lang="da-DK" sz="2400" dirty="0"/>
              <a:t> of the </a:t>
            </a:r>
            <a:r>
              <a:rPr lang="da-DK" sz="2400" dirty="0" err="1"/>
              <a:t>graph</a:t>
            </a:r>
            <a:endParaRPr lang="da-DK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Similarly</a:t>
            </a:r>
            <a:r>
              <a:rPr lang="da-DK" sz="2400" dirty="0"/>
              <a:t>, nodes </a:t>
            </a:r>
            <a:r>
              <a:rPr lang="da-DK" sz="2400" dirty="0" err="1"/>
              <a:t>without</a:t>
            </a:r>
            <a:r>
              <a:rPr lang="da-DK" sz="2400" dirty="0"/>
              <a:t> output </a:t>
            </a:r>
            <a:r>
              <a:rPr lang="da-DK" sz="2400" dirty="0" err="1"/>
              <a:t>edges</a:t>
            </a:r>
            <a:r>
              <a:rPr lang="da-DK" sz="2400" dirty="0"/>
              <a:t>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>
                <a:solidFill>
                  <a:srgbClr val="FF0000"/>
                </a:solidFill>
              </a:rPr>
              <a:t>output nodes</a:t>
            </a:r>
            <a:r>
              <a:rPr lang="da-DK" sz="2400" dirty="0"/>
              <a:t>.</a:t>
            </a:r>
          </a:p>
        </p:txBody>
      </p:sp>
      <p:sp>
        <p:nvSpPr>
          <p:cNvPr id="10" name="Rektangel: øverste hjørner afrundet 9">
            <a:extLst>
              <a:ext uri="{FF2B5EF4-FFF2-40B4-BE49-F238E27FC236}">
                <a16:creationId xmlns:a16="http://schemas.microsoft.com/office/drawing/2014/main" id="{412843EF-346D-4817-B8C6-D5B70AF77610}"/>
              </a:ext>
            </a:extLst>
          </p:cNvPr>
          <p:cNvSpPr/>
          <p:nvPr/>
        </p:nvSpPr>
        <p:spPr>
          <a:xfrm>
            <a:off x="406304" y="1622260"/>
            <a:ext cx="11066924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600" dirty="0"/>
              <a:t>Definition</a:t>
            </a:r>
            <a:endParaRPr lang="en-US" sz="2600" dirty="0" err="1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435196EC-066C-41E5-A82B-902A89F633B7}"/>
              </a:ext>
            </a:extLst>
          </p:cNvPr>
          <p:cNvSpPr txBox="1"/>
          <p:nvPr/>
        </p:nvSpPr>
        <p:spPr>
          <a:xfrm>
            <a:off x="406304" y="5499100"/>
            <a:ext cx="1106692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600" dirty="0"/>
              <a:t>Computing a </a:t>
            </a:r>
            <a:r>
              <a:rPr lang="da-DK" sz="1600" i="1" dirty="0"/>
              <a:t>forward </a:t>
            </a:r>
            <a:r>
              <a:rPr lang="da-DK" sz="1600" i="1" dirty="0" err="1"/>
              <a:t>pass</a:t>
            </a:r>
            <a:r>
              <a:rPr lang="da-DK" sz="1600" dirty="0"/>
              <a:t> </a:t>
            </a:r>
            <a:r>
              <a:rPr lang="da-DK" sz="1600" dirty="0" err="1"/>
              <a:t>through</a:t>
            </a:r>
            <a:r>
              <a:rPr lang="da-DK" sz="1600" dirty="0"/>
              <a:t> the </a:t>
            </a:r>
            <a:r>
              <a:rPr lang="da-DK" sz="1600" dirty="0" err="1"/>
              <a:t>graph</a:t>
            </a:r>
            <a:r>
              <a:rPr lang="da-DK" sz="1600" dirty="0"/>
              <a:t> </a:t>
            </a:r>
            <a:r>
              <a:rPr lang="da-DK" sz="1600" dirty="0" err="1"/>
              <a:t>means</a:t>
            </a:r>
            <a:r>
              <a:rPr lang="da-DK" sz="1600" dirty="0"/>
              <a:t> </a:t>
            </a:r>
            <a:r>
              <a:rPr lang="da-DK" sz="1600" dirty="0" err="1"/>
              <a:t>choosing</a:t>
            </a:r>
            <a:r>
              <a:rPr lang="da-DK" sz="1600" dirty="0"/>
              <a:t> </a:t>
            </a:r>
            <a:r>
              <a:rPr lang="da-DK" sz="1600" dirty="0" err="1"/>
              <a:t>its</a:t>
            </a:r>
            <a:r>
              <a:rPr lang="da-DK" sz="1600" dirty="0"/>
              <a:t> input </a:t>
            </a:r>
            <a:r>
              <a:rPr lang="da-DK" sz="1600" dirty="0" err="1"/>
              <a:t>values</a:t>
            </a:r>
            <a:r>
              <a:rPr lang="da-DK" sz="1600" dirty="0"/>
              <a:t> and </a:t>
            </a:r>
            <a:r>
              <a:rPr lang="da-DK" sz="1600" dirty="0" err="1"/>
              <a:t>then</a:t>
            </a:r>
            <a:r>
              <a:rPr lang="da-DK" sz="1600" dirty="0"/>
              <a:t> </a:t>
            </a:r>
            <a:r>
              <a:rPr lang="da-DK" sz="1600" dirty="0" err="1"/>
              <a:t>progressively</a:t>
            </a:r>
            <a:r>
              <a:rPr lang="da-DK" sz="1600" dirty="0"/>
              <a:t> </a:t>
            </a:r>
            <a:r>
              <a:rPr lang="da-DK" sz="1600" dirty="0" err="1"/>
              <a:t>computing</a:t>
            </a:r>
            <a:r>
              <a:rPr lang="da-DK" sz="1600" dirty="0"/>
              <a:t> the </a:t>
            </a:r>
            <a:r>
              <a:rPr lang="da-DK" sz="1600" dirty="0" err="1"/>
              <a:t>values</a:t>
            </a:r>
            <a:r>
              <a:rPr lang="da-DK" sz="1600" dirty="0"/>
              <a:t> of all </a:t>
            </a:r>
            <a:r>
              <a:rPr lang="da-DK" sz="1600" dirty="0" err="1"/>
              <a:t>edges</a:t>
            </a:r>
            <a:r>
              <a:rPr lang="da-DK" sz="1600" dirty="0"/>
              <a:t>.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756204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173E8-87C6-496D-9C8C-8EDAFFD7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Computation</a:t>
            </a:r>
            <a:r>
              <a:rPr lang="da-DK" dirty="0"/>
              <a:t> Graph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6892355-66C5-4A93-AD8F-73DAEAD1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A110A790-8E61-4A50-BE86-9E8310481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AB45653-DB8B-4D6E-98A6-D60F71E6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44</a:t>
            </a:fld>
            <a:endParaRPr lang="da-DK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435196EC-066C-41E5-A82B-902A89F633B7}"/>
              </a:ext>
            </a:extLst>
          </p:cNvPr>
          <p:cNvSpPr txBox="1"/>
          <p:nvPr/>
        </p:nvSpPr>
        <p:spPr>
          <a:xfrm>
            <a:off x="406304" y="5499100"/>
            <a:ext cx="1106692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600" dirty="0"/>
              <a:t>Computing a </a:t>
            </a:r>
            <a:r>
              <a:rPr lang="da-DK" sz="1600" i="1" dirty="0"/>
              <a:t>forward </a:t>
            </a:r>
            <a:r>
              <a:rPr lang="da-DK" sz="1600" i="1" dirty="0" err="1"/>
              <a:t>pass</a:t>
            </a:r>
            <a:r>
              <a:rPr lang="da-DK" sz="1600" dirty="0"/>
              <a:t> </a:t>
            </a:r>
            <a:r>
              <a:rPr lang="da-DK" sz="1600" dirty="0" err="1"/>
              <a:t>through</a:t>
            </a:r>
            <a:r>
              <a:rPr lang="da-DK" sz="1600" dirty="0"/>
              <a:t> the </a:t>
            </a:r>
            <a:r>
              <a:rPr lang="da-DK" sz="1600" dirty="0" err="1"/>
              <a:t>graph</a:t>
            </a:r>
            <a:r>
              <a:rPr lang="da-DK" sz="1600" dirty="0"/>
              <a:t> </a:t>
            </a:r>
            <a:r>
              <a:rPr lang="da-DK" sz="1600" dirty="0" err="1"/>
              <a:t>means</a:t>
            </a:r>
            <a:r>
              <a:rPr lang="da-DK" sz="1600" dirty="0"/>
              <a:t> </a:t>
            </a:r>
            <a:r>
              <a:rPr lang="da-DK" sz="1600" dirty="0" err="1"/>
              <a:t>choosing</a:t>
            </a:r>
            <a:r>
              <a:rPr lang="da-DK" sz="1600" dirty="0"/>
              <a:t> </a:t>
            </a:r>
            <a:r>
              <a:rPr lang="da-DK" sz="1600" dirty="0" err="1"/>
              <a:t>its</a:t>
            </a:r>
            <a:r>
              <a:rPr lang="da-DK" sz="1600" dirty="0"/>
              <a:t> input </a:t>
            </a:r>
            <a:r>
              <a:rPr lang="da-DK" sz="1600" dirty="0" err="1"/>
              <a:t>values</a:t>
            </a:r>
            <a:r>
              <a:rPr lang="da-DK" sz="1600" dirty="0"/>
              <a:t> and </a:t>
            </a:r>
            <a:r>
              <a:rPr lang="da-DK" sz="1600" dirty="0" err="1"/>
              <a:t>then</a:t>
            </a:r>
            <a:r>
              <a:rPr lang="da-DK" sz="1600" dirty="0"/>
              <a:t> </a:t>
            </a:r>
            <a:r>
              <a:rPr lang="da-DK" sz="1600" dirty="0" err="1"/>
              <a:t>progressively</a:t>
            </a:r>
            <a:r>
              <a:rPr lang="da-DK" sz="1600" dirty="0"/>
              <a:t> </a:t>
            </a:r>
            <a:r>
              <a:rPr lang="da-DK" sz="1600" dirty="0" err="1"/>
              <a:t>computing</a:t>
            </a:r>
            <a:r>
              <a:rPr lang="da-DK" sz="1600" dirty="0"/>
              <a:t> the </a:t>
            </a:r>
            <a:r>
              <a:rPr lang="da-DK" sz="1600" dirty="0" err="1"/>
              <a:t>values</a:t>
            </a:r>
            <a:r>
              <a:rPr lang="da-DK" sz="1600" dirty="0"/>
              <a:t> of all </a:t>
            </a:r>
            <a:r>
              <a:rPr lang="da-DK" sz="1600" dirty="0" err="1"/>
              <a:t>edges</a:t>
            </a:r>
            <a:r>
              <a:rPr lang="da-DK" sz="1600" dirty="0"/>
              <a:t>.</a:t>
            </a:r>
            <a:endParaRPr lang="en-US" sz="1600" dirty="0" err="1"/>
          </a:p>
        </p:txBody>
      </p:sp>
      <p:sp>
        <p:nvSpPr>
          <p:cNvPr id="4" name="Node1">
            <a:extLst>
              <a:ext uri="{FF2B5EF4-FFF2-40B4-BE49-F238E27FC236}">
                <a16:creationId xmlns:a16="http://schemas.microsoft.com/office/drawing/2014/main" id="{AB2E9CD9-6132-4203-A8DD-ACF4B38AD201}"/>
              </a:ext>
            </a:extLst>
          </p:cNvPr>
          <p:cNvSpPr/>
          <p:nvPr/>
        </p:nvSpPr>
        <p:spPr>
          <a:xfrm>
            <a:off x="4073173" y="2837867"/>
            <a:ext cx="705852" cy="70585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 dirty="0" err="1"/>
          </a:p>
        </p:txBody>
      </p:sp>
      <p:sp>
        <p:nvSpPr>
          <p:cNvPr id="12" name="Node2">
            <a:extLst>
              <a:ext uri="{FF2B5EF4-FFF2-40B4-BE49-F238E27FC236}">
                <a16:creationId xmlns:a16="http://schemas.microsoft.com/office/drawing/2014/main" id="{B9BAC59C-07CF-44A9-9F9C-3C5F8EEE3BBE}"/>
              </a:ext>
            </a:extLst>
          </p:cNvPr>
          <p:cNvSpPr/>
          <p:nvPr/>
        </p:nvSpPr>
        <p:spPr>
          <a:xfrm>
            <a:off x="5636617" y="2837867"/>
            <a:ext cx="705852" cy="70585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 dirty="0" err="1"/>
          </a:p>
        </p:txBody>
      </p:sp>
      <p:cxnSp>
        <p:nvCxnSpPr>
          <p:cNvPr id="14" name="undirected edge">
            <a:extLst>
              <a:ext uri="{FF2B5EF4-FFF2-40B4-BE49-F238E27FC236}">
                <a16:creationId xmlns:a16="http://schemas.microsoft.com/office/drawing/2014/main" id="{E2482A10-0BE2-4769-BF84-C511AC1175BE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4779025" y="3190793"/>
            <a:ext cx="8575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irected edge">
            <a:extLst>
              <a:ext uri="{FF2B5EF4-FFF2-40B4-BE49-F238E27FC236}">
                <a16:creationId xmlns:a16="http://schemas.microsoft.com/office/drawing/2014/main" id="{B343700B-A444-4BA4-94FD-28D8FB0AEC5D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4779025" y="3190793"/>
            <a:ext cx="8575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Node4">
            <a:extLst>
              <a:ext uri="{FF2B5EF4-FFF2-40B4-BE49-F238E27FC236}">
                <a16:creationId xmlns:a16="http://schemas.microsoft.com/office/drawing/2014/main" id="{CE47A833-EBB1-4255-8B1E-43EB8510C1E2}"/>
              </a:ext>
            </a:extLst>
          </p:cNvPr>
          <p:cNvSpPr/>
          <p:nvPr/>
        </p:nvSpPr>
        <p:spPr>
          <a:xfrm>
            <a:off x="5636617" y="3919031"/>
            <a:ext cx="705852" cy="70585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 dirty="0" err="1"/>
          </a:p>
        </p:txBody>
      </p:sp>
      <p:sp>
        <p:nvSpPr>
          <p:cNvPr id="18" name="Node3">
            <a:extLst>
              <a:ext uri="{FF2B5EF4-FFF2-40B4-BE49-F238E27FC236}">
                <a16:creationId xmlns:a16="http://schemas.microsoft.com/office/drawing/2014/main" id="{BBA7EAA7-3064-438D-9670-0A4965C3F405}"/>
              </a:ext>
            </a:extLst>
          </p:cNvPr>
          <p:cNvSpPr/>
          <p:nvPr/>
        </p:nvSpPr>
        <p:spPr>
          <a:xfrm>
            <a:off x="4073173" y="3919031"/>
            <a:ext cx="705852" cy="70585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 dirty="0" err="1"/>
          </a:p>
        </p:txBody>
      </p:sp>
      <p:cxnSp>
        <p:nvCxnSpPr>
          <p:cNvPr id="20" name="edge2">
            <a:extLst>
              <a:ext uri="{FF2B5EF4-FFF2-40B4-BE49-F238E27FC236}">
                <a16:creationId xmlns:a16="http://schemas.microsoft.com/office/drawing/2014/main" id="{085CCE74-A78A-4B93-B244-B26EB2FA8C48}"/>
              </a:ext>
            </a:extLst>
          </p:cNvPr>
          <p:cNvCxnSpPr>
            <a:cxnSpLocks/>
            <a:stCxn id="4" idx="5"/>
            <a:endCxn id="17" idx="1"/>
          </p:cNvCxnSpPr>
          <p:nvPr/>
        </p:nvCxnSpPr>
        <p:spPr>
          <a:xfrm>
            <a:off x="4675655" y="3440349"/>
            <a:ext cx="1064332" cy="5820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dge3">
            <a:extLst>
              <a:ext uri="{FF2B5EF4-FFF2-40B4-BE49-F238E27FC236}">
                <a16:creationId xmlns:a16="http://schemas.microsoft.com/office/drawing/2014/main" id="{8AD1E3B4-8F7B-4D65-9E5D-0D07526CA095}"/>
              </a:ext>
            </a:extLst>
          </p:cNvPr>
          <p:cNvCxnSpPr>
            <a:cxnSpLocks/>
            <a:stCxn id="18" idx="7"/>
            <a:endCxn id="12" idx="3"/>
          </p:cNvCxnSpPr>
          <p:nvPr/>
        </p:nvCxnSpPr>
        <p:spPr>
          <a:xfrm flipV="1">
            <a:off x="4675655" y="3440349"/>
            <a:ext cx="1064332" cy="5820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dge4">
            <a:extLst>
              <a:ext uri="{FF2B5EF4-FFF2-40B4-BE49-F238E27FC236}">
                <a16:creationId xmlns:a16="http://schemas.microsoft.com/office/drawing/2014/main" id="{77DB3419-31C6-47AD-8BA5-C9A0E65C6BB7}"/>
              </a:ext>
            </a:extLst>
          </p:cNvPr>
          <p:cNvCxnSpPr>
            <a:cxnSpLocks/>
            <a:stCxn id="18" idx="6"/>
            <a:endCxn id="17" idx="2"/>
          </p:cNvCxnSpPr>
          <p:nvPr/>
        </p:nvCxnSpPr>
        <p:spPr>
          <a:xfrm>
            <a:off x="4779025" y="4271957"/>
            <a:ext cx="85759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Node5">
            <a:extLst>
              <a:ext uri="{FF2B5EF4-FFF2-40B4-BE49-F238E27FC236}">
                <a16:creationId xmlns:a16="http://schemas.microsoft.com/office/drawing/2014/main" id="{785692A9-BE35-4C94-8BB8-5CEBA30602DD}"/>
              </a:ext>
            </a:extLst>
          </p:cNvPr>
          <p:cNvSpPr/>
          <p:nvPr/>
        </p:nvSpPr>
        <p:spPr>
          <a:xfrm>
            <a:off x="7000940" y="3378449"/>
            <a:ext cx="705852" cy="705852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 dirty="0" err="1"/>
          </a:p>
        </p:txBody>
      </p:sp>
      <p:cxnSp>
        <p:nvCxnSpPr>
          <p:cNvPr id="29" name="edge5">
            <a:extLst>
              <a:ext uri="{FF2B5EF4-FFF2-40B4-BE49-F238E27FC236}">
                <a16:creationId xmlns:a16="http://schemas.microsoft.com/office/drawing/2014/main" id="{8C74B8E6-DFCF-4B8F-861E-408B9B5830C3}"/>
              </a:ext>
            </a:extLst>
          </p:cNvPr>
          <p:cNvCxnSpPr>
            <a:cxnSpLocks/>
            <a:stCxn id="12" idx="6"/>
            <a:endCxn id="28" idx="1"/>
          </p:cNvCxnSpPr>
          <p:nvPr/>
        </p:nvCxnSpPr>
        <p:spPr>
          <a:xfrm>
            <a:off x="6342469" y="3190793"/>
            <a:ext cx="761841" cy="291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dge6">
            <a:extLst>
              <a:ext uri="{FF2B5EF4-FFF2-40B4-BE49-F238E27FC236}">
                <a16:creationId xmlns:a16="http://schemas.microsoft.com/office/drawing/2014/main" id="{A2047B4E-6125-4CF2-886A-15578223309B}"/>
              </a:ext>
            </a:extLst>
          </p:cNvPr>
          <p:cNvCxnSpPr>
            <a:cxnSpLocks/>
            <a:stCxn id="17" idx="6"/>
            <a:endCxn id="28" idx="3"/>
          </p:cNvCxnSpPr>
          <p:nvPr/>
        </p:nvCxnSpPr>
        <p:spPr>
          <a:xfrm flipV="1">
            <a:off x="6342469" y="3980931"/>
            <a:ext cx="761841" cy="291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node label">
            <a:extLst>
              <a:ext uri="{FF2B5EF4-FFF2-40B4-BE49-F238E27FC236}">
                <a16:creationId xmlns:a16="http://schemas.microsoft.com/office/drawing/2014/main" id="{7F62E998-01D4-4A5A-AFC5-477C2471951E}"/>
              </a:ext>
            </a:extLst>
          </p:cNvPr>
          <p:cNvGrpSpPr/>
          <p:nvPr/>
        </p:nvGrpSpPr>
        <p:grpSpPr>
          <a:xfrm>
            <a:off x="3845546" y="1885002"/>
            <a:ext cx="488916" cy="735062"/>
            <a:chOff x="7335998" y="1488669"/>
            <a:chExt cx="488916" cy="735062"/>
          </a:xfrm>
        </p:grpSpPr>
        <p:sp>
          <p:nvSpPr>
            <p:cNvPr id="37" name="Tekstfelt 36">
              <a:extLst>
                <a:ext uri="{FF2B5EF4-FFF2-40B4-BE49-F238E27FC236}">
                  <a16:creationId xmlns:a16="http://schemas.microsoft.com/office/drawing/2014/main" id="{3469A986-7D24-4147-97AC-61DC101ECC5F}"/>
                </a:ext>
              </a:extLst>
            </p:cNvPr>
            <p:cNvSpPr txBox="1"/>
            <p:nvPr/>
          </p:nvSpPr>
          <p:spPr>
            <a:xfrm>
              <a:off x="7335998" y="1488669"/>
              <a:ext cx="48891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a-DK" sz="1600" dirty="0"/>
                <a:t>Node</a:t>
              </a:r>
              <a:endParaRPr lang="en-US" sz="1600" dirty="0" err="1"/>
            </a:p>
          </p:txBody>
        </p:sp>
        <p:cxnSp>
          <p:nvCxnSpPr>
            <p:cNvPr id="39" name="Lige pilforbindelse 38">
              <a:extLst>
                <a:ext uri="{FF2B5EF4-FFF2-40B4-BE49-F238E27FC236}">
                  <a16:creationId xmlns:a16="http://schemas.microsoft.com/office/drawing/2014/main" id="{8E999856-4850-40FB-8CB9-6963930AAC9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580456" y="1734890"/>
              <a:ext cx="119755" cy="4888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another node label">
            <a:extLst>
              <a:ext uri="{FF2B5EF4-FFF2-40B4-BE49-F238E27FC236}">
                <a16:creationId xmlns:a16="http://schemas.microsoft.com/office/drawing/2014/main" id="{71FD3981-2A55-46BF-94F8-AC74CE1E1E53}"/>
              </a:ext>
            </a:extLst>
          </p:cNvPr>
          <p:cNvGrpSpPr/>
          <p:nvPr/>
        </p:nvGrpSpPr>
        <p:grpSpPr>
          <a:xfrm>
            <a:off x="5684494" y="1880575"/>
            <a:ext cx="1231106" cy="702216"/>
            <a:chOff x="7335998" y="1488669"/>
            <a:chExt cx="1231106" cy="702216"/>
          </a:xfrm>
        </p:grpSpPr>
        <p:sp>
          <p:nvSpPr>
            <p:cNvPr id="42" name="Tekstfelt 41">
              <a:extLst>
                <a:ext uri="{FF2B5EF4-FFF2-40B4-BE49-F238E27FC236}">
                  <a16:creationId xmlns:a16="http://schemas.microsoft.com/office/drawing/2014/main" id="{2A47AF90-ADA7-4676-AF12-D2ED7E742144}"/>
                </a:ext>
              </a:extLst>
            </p:cNvPr>
            <p:cNvSpPr txBox="1"/>
            <p:nvPr/>
          </p:nvSpPr>
          <p:spPr>
            <a:xfrm>
              <a:off x="7335998" y="1488669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a-DK" sz="1600" dirty="0" err="1"/>
                <a:t>Another</a:t>
              </a:r>
              <a:r>
                <a:rPr lang="da-DK" sz="1600" dirty="0"/>
                <a:t> node</a:t>
              </a:r>
              <a:endParaRPr lang="en-US" sz="1600" dirty="0" err="1"/>
            </a:p>
          </p:txBody>
        </p:sp>
        <p:cxnSp>
          <p:nvCxnSpPr>
            <p:cNvPr id="43" name="Lige pilforbindelse 42">
              <a:extLst>
                <a:ext uri="{FF2B5EF4-FFF2-40B4-BE49-F238E27FC236}">
                  <a16:creationId xmlns:a16="http://schemas.microsoft.com/office/drawing/2014/main" id="{56338E26-2F90-4CD8-8405-3A3E746C83EC}"/>
                </a:ext>
              </a:extLst>
            </p:cNvPr>
            <p:cNvCxnSpPr>
              <a:cxnSpLocks/>
              <a:stCxn id="42" idx="2"/>
            </p:cNvCxnSpPr>
            <p:nvPr/>
          </p:nvCxnSpPr>
          <p:spPr>
            <a:xfrm flipH="1">
              <a:off x="7752064" y="1734890"/>
              <a:ext cx="199487" cy="4559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edge label">
            <a:extLst>
              <a:ext uri="{FF2B5EF4-FFF2-40B4-BE49-F238E27FC236}">
                <a16:creationId xmlns:a16="http://schemas.microsoft.com/office/drawing/2014/main" id="{9FE32326-0049-4E45-8C8E-B3B72F034C23}"/>
              </a:ext>
            </a:extLst>
          </p:cNvPr>
          <p:cNvGrpSpPr/>
          <p:nvPr/>
        </p:nvGrpSpPr>
        <p:grpSpPr>
          <a:xfrm>
            <a:off x="4957967" y="2342090"/>
            <a:ext cx="477695" cy="745334"/>
            <a:chOff x="8220793" y="-1336435"/>
            <a:chExt cx="477695" cy="745334"/>
          </a:xfrm>
        </p:grpSpPr>
        <p:sp>
          <p:nvSpPr>
            <p:cNvPr id="47" name="Tekstfelt 46">
              <a:extLst>
                <a:ext uri="{FF2B5EF4-FFF2-40B4-BE49-F238E27FC236}">
                  <a16:creationId xmlns:a16="http://schemas.microsoft.com/office/drawing/2014/main" id="{9ADA1327-8BD4-4A45-A41C-0386A72A8E70}"/>
                </a:ext>
              </a:extLst>
            </p:cNvPr>
            <p:cNvSpPr txBox="1"/>
            <p:nvPr/>
          </p:nvSpPr>
          <p:spPr>
            <a:xfrm>
              <a:off x="8220793" y="-1336435"/>
              <a:ext cx="47769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da-DK" sz="1600" dirty="0"/>
                <a:t>Edge</a:t>
              </a:r>
            </a:p>
          </p:txBody>
        </p:sp>
        <p:cxnSp>
          <p:nvCxnSpPr>
            <p:cNvPr id="48" name="Lige pilforbindelse 47">
              <a:extLst>
                <a:ext uri="{FF2B5EF4-FFF2-40B4-BE49-F238E27FC236}">
                  <a16:creationId xmlns:a16="http://schemas.microsoft.com/office/drawing/2014/main" id="{10570E08-1D3F-4844-8DF3-277367EF361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459641" y="-1090214"/>
              <a:ext cx="11006" cy="4991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input">
            <a:extLst>
              <a:ext uri="{FF2B5EF4-FFF2-40B4-BE49-F238E27FC236}">
                <a16:creationId xmlns:a16="http://schemas.microsoft.com/office/drawing/2014/main" id="{9A719C04-5C36-4C8E-9614-5EBC0C17DDF8}"/>
              </a:ext>
            </a:extLst>
          </p:cNvPr>
          <p:cNvSpPr txBox="1"/>
          <p:nvPr/>
        </p:nvSpPr>
        <p:spPr>
          <a:xfrm>
            <a:off x="3845546" y="4994773"/>
            <a:ext cx="116217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b="1" dirty="0">
                <a:solidFill>
                  <a:srgbClr val="92D050"/>
                </a:solidFill>
              </a:rPr>
              <a:t>Input nodes</a:t>
            </a:r>
            <a:endParaRPr lang="en-US" sz="1600" b="1" dirty="0" err="1">
              <a:solidFill>
                <a:srgbClr val="92D050"/>
              </a:solidFill>
            </a:endParaRPr>
          </a:p>
        </p:txBody>
      </p:sp>
      <p:sp>
        <p:nvSpPr>
          <p:cNvPr id="56" name="output">
            <a:extLst>
              <a:ext uri="{FF2B5EF4-FFF2-40B4-BE49-F238E27FC236}">
                <a16:creationId xmlns:a16="http://schemas.microsoft.com/office/drawing/2014/main" id="{BA4A3840-A86C-414C-9F87-3DEA5C92F95D}"/>
              </a:ext>
            </a:extLst>
          </p:cNvPr>
          <p:cNvSpPr txBox="1"/>
          <p:nvPr/>
        </p:nvSpPr>
        <p:spPr>
          <a:xfrm>
            <a:off x="6668582" y="4994772"/>
            <a:ext cx="14715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b="1" dirty="0">
                <a:solidFill>
                  <a:schemeClr val="accent6"/>
                </a:solidFill>
              </a:rPr>
              <a:t>Output node(s)</a:t>
            </a:r>
            <a:endParaRPr lang="en-US" sz="1600" b="1" dirty="0" err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345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5A57"/>
                                      </p:to>
                                    </p:animClr>
                                    <p:set>
                                      <p:cBhvr>
                                        <p:cTn id="9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12" grpId="0" animBg="1"/>
      <p:bldP spid="17" grpId="0" animBg="1"/>
      <p:bldP spid="18" grpId="0" animBg="1"/>
      <p:bldP spid="28" grpId="0" animBg="1"/>
      <p:bldP spid="55" grpId="0"/>
      <p:bldP spid="5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173E8-87C6-496D-9C8C-8EDAFFD7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Computation</a:t>
            </a:r>
            <a:r>
              <a:rPr lang="da-DK" dirty="0"/>
              <a:t> Graph </a:t>
            </a:r>
            <a:r>
              <a:rPr lang="da-DK" dirty="0" err="1"/>
              <a:t>Example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6892355-66C5-4A93-AD8F-73DAEAD1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0400" y="6603563"/>
            <a:ext cx="4086495" cy="180085"/>
          </a:xfrm>
        </p:spPr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AB45653-DB8B-4D6E-98A6-D60F71E6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45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435196EC-066C-41E5-A82B-902A89F633B7}"/>
                  </a:ext>
                </a:extLst>
              </p:cNvPr>
              <p:cNvSpPr txBox="1"/>
              <p:nvPr/>
            </p:nvSpPr>
            <p:spPr>
              <a:xfrm>
                <a:off x="402253" y="1727200"/>
                <a:ext cx="11066924" cy="8850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a-DK" sz="1600" dirty="0"/>
                  <a:t>We </a:t>
                </a:r>
                <a:r>
                  <a:rPr lang="da-DK" sz="1600" dirty="0" err="1"/>
                  <a:t>will</a:t>
                </a:r>
                <a:r>
                  <a:rPr lang="da-DK" sz="1600" dirty="0"/>
                  <a:t> </a:t>
                </a:r>
                <a:r>
                  <a:rPr lang="da-DK" sz="1600" dirty="0" err="1"/>
                  <a:t>compute</a:t>
                </a:r>
                <a:r>
                  <a:rPr lang="da-DK" sz="1600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da-DK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a-DK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a-DK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r>
                  <a:rPr lang="da-DK" sz="1600" dirty="0" err="1"/>
                  <a:t>Where</a:t>
                </a:r>
                <a:r>
                  <a:rPr lang="da-DK" sz="1600" dirty="0"/>
                  <a:t> </a:t>
                </a:r>
                <a14:m>
                  <m:oMath xmlns:m="http://schemas.openxmlformats.org/officeDocument/2006/math">
                    <m:r>
                      <a:rPr lang="da-DK" sz="16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600" dirty="0"/>
                  <a:t> is the sigmoid function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a-DK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435196EC-066C-41E5-A82B-902A89F63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3" y="1727200"/>
                <a:ext cx="11066924" cy="885050"/>
              </a:xfrm>
              <a:prstGeom prst="rect">
                <a:avLst/>
              </a:prstGeom>
              <a:blipFill>
                <a:blip r:embed="rId15"/>
                <a:stretch>
                  <a:fillRect l="-1157" t="-6849" b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_1">
            <a:extLst>
              <a:ext uri="{FF2B5EF4-FFF2-40B4-BE49-F238E27FC236}">
                <a16:creationId xmlns:a16="http://schemas.microsoft.com/office/drawing/2014/main" id="{9742DE44-7797-4931-B516-C562E92EE16D}"/>
              </a:ext>
            </a:extLst>
          </p:cNvPr>
          <p:cNvSpPr/>
          <p:nvPr/>
        </p:nvSpPr>
        <p:spPr>
          <a:xfrm>
            <a:off x="3876366" y="3184539"/>
            <a:ext cx="530685" cy="530685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08000" rtlCol="0" anchor="ctr" anchorCtr="1"/>
          <a:lstStyle/>
          <a:p>
            <a:pPr algn="ctr"/>
            <a:r>
              <a:rPr lang="da-DK" sz="4800" dirty="0"/>
              <a:t>x</a:t>
            </a:r>
            <a:endParaRPr lang="en-US" sz="1600" dirty="0" err="1"/>
          </a:p>
        </p:txBody>
      </p:sp>
      <p:sp>
        <p:nvSpPr>
          <p:cNvPr id="13" name="add_1">
            <a:extLst>
              <a:ext uri="{FF2B5EF4-FFF2-40B4-BE49-F238E27FC236}">
                <a16:creationId xmlns:a16="http://schemas.microsoft.com/office/drawing/2014/main" id="{D9D7CD48-5BA1-4F56-B3C5-4760ECF87811}"/>
              </a:ext>
            </a:extLst>
          </p:cNvPr>
          <p:cNvSpPr/>
          <p:nvPr/>
        </p:nvSpPr>
        <p:spPr>
          <a:xfrm>
            <a:off x="5208121" y="4193541"/>
            <a:ext cx="530685" cy="530685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da-DK" sz="4800" dirty="0"/>
              <a:t>+</a:t>
            </a:r>
            <a:endParaRPr lang="en-US" sz="1600" dirty="0" err="1"/>
          </a:p>
        </p:txBody>
      </p:sp>
      <p:sp>
        <p:nvSpPr>
          <p:cNvPr id="14" name="add_2">
            <a:extLst>
              <a:ext uri="{FF2B5EF4-FFF2-40B4-BE49-F238E27FC236}">
                <a16:creationId xmlns:a16="http://schemas.microsoft.com/office/drawing/2014/main" id="{10B4DB82-13DC-4D7A-874A-6BB9B2ACC82E}"/>
              </a:ext>
            </a:extLst>
          </p:cNvPr>
          <p:cNvSpPr/>
          <p:nvPr/>
        </p:nvSpPr>
        <p:spPr>
          <a:xfrm>
            <a:off x="6647805" y="4193541"/>
            <a:ext cx="530685" cy="530685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 anchorCtr="1"/>
          <a:lstStyle/>
          <a:p>
            <a:pPr algn="ctr"/>
            <a:r>
              <a:rPr lang="da-DK" sz="4800" dirty="0"/>
              <a:t>+</a:t>
            </a:r>
            <a:endParaRPr lang="en-US" sz="1600" dirty="0" err="1"/>
          </a:p>
        </p:txBody>
      </p:sp>
      <p:sp>
        <p:nvSpPr>
          <p:cNvPr id="15" name="mul_2">
            <a:extLst>
              <a:ext uri="{FF2B5EF4-FFF2-40B4-BE49-F238E27FC236}">
                <a16:creationId xmlns:a16="http://schemas.microsoft.com/office/drawing/2014/main" id="{1E2AF8B7-1A1B-4A6C-B858-DE33A4D365E0}"/>
              </a:ext>
            </a:extLst>
          </p:cNvPr>
          <p:cNvSpPr/>
          <p:nvPr/>
        </p:nvSpPr>
        <p:spPr>
          <a:xfrm>
            <a:off x="3876365" y="5202543"/>
            <a:ext cx="530685" cy="530685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08000" rtlCol="0" anchor="ctr" anchorCtr="1"/>
          <a:lstStyle/>
          <a:p>
            <a:pPr algn="ctr"/>
            <a:r>
              <a:rPr lang="da-DK" sz="4800" dirty="0"/>
              <a:t>x</a:t>
            </a:r>
            <a:endParaRPr lang="en-US" sz="1600" dirty="0" err="1"/>
          </a:p>
        </p:txBody>
      </p:sp>
      <p:sp>
        <p:nvSpPr>
          <p:cNvPr id="16" name="sigma">
            <a:extLst>
              <a:ext uri="{FF2B5EF4-FFF2-40B4-BE49-F238E27FC236}">
                <a16:creationId xmlns:a16="http://schemas.microsoft.com/office/drawing/2014/main" id="{C9287849-D232-457D-B1FC-30C3E40F6305}"/>
              </a:ext>
            </a:extLst>
          </p:cNvPr>
          <p:cNvSpPr/>
          <p:nvPr/>
        </p:nvSpPr>
        <p:spPr>
          <a:xfrm>
            <a:off x="8034645" y="4193540"/>
            <a:ext cx="530685" cy="530685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08000" rtlCol="0" anchor="ctr" anchorCtr="1"/>
          <a:lstStyle/>
          <a:p>
            <a:pPr algn="ctr"/>
            <a:r>
              <a:rPr lang="da-DK" sz="48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endParaRPr lang="en-US" sz="1600" dirty="0" err="1"/>
          </a:p>
        </p:txBody>
      </p:sp>
      <p:cxnSp>
        <p:nvCxnSpPr>
          <p:cNvPr id="24" name="w1-mul_1">
            <a:extLst>
              <a:ext uri="{FF2B5EF4-FFF2-40B4-BE49-F238E27FC236}">
                <a16:creationId xmlns:a16="http://schemas.microsoft.com/office/drawing/2014/main" id="{A7BB0986-7A9A-4C09-8337-5E6004D4F247}"/>
              </a:ext>
            </a:extLst>
          </p:cNvPr>
          <p:cNvCxnSpPr>
            <a:cxnSpLocks/>
            <a:stCxn id="69" idx="6"/>
            <a:endCxn id="8" idx="1"/>
          </p:cNvCxnSpPr>
          <p:nvPr/>
        </p:nvCxnSpPr>
        <p:spPr>
          <a:xfrm>
            <a:off x="3028550" y="2945381"/>
            <a:ext cx="925533" cy="316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x-mul_1">
            <a:extLst>
              <a:ext uri="{FF2B5EF4-FFF2-40B4-BE49-F238E27FC236}">
                <a16:creationId xmlns:a16="http://schemas.microsoft.com/office/drawing/2014/main" id="{A26E6CF4-17FB-4329-94C2-3A4F3BE707F6}"/>
              </a:ext>
            </a:extLst>
          </p:cNvPr>
          <p:cNvCxnSpPr>
            <a:cxnSpLocks/>
            <a:stCxn id="67" idx="6"/>
            <a:endCxn id="8" idx="3"/>
          </p:cNvCxnSpPr>
          <p:nvPr/>
        </p:nvCxnSpPr>
        <p:spPr>
          <a:xfrm flipV="1">
            <a:off x="3028550" y="3637507"/>
            <a:ext cx="925533" cy="316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y-mul_2">
            <a:extLst>
              <a:ext uri="{FF2B5EF4-FFF2-40B4-BE49-F238E27FC236}">
                <a16:creationId xmlns:a16="http://schemas.microsoft.com/office/drawing/2014/main" id="{E210B388-831F-4A3D-AF85-5E352480BDFE}"/>
              </a:ext>
            </a:extLst>
          </p:cNvPr>
          <p:cNvCxnSpPr>
            <a:cxnSpLocks/>
            <a:stCxn id="70" idx="6"/>
            <a:endCxn id="15" idx="1"/>
          </p:cNvCxnSpPr>
          <p:nvPr/>
        </p:nvCxnSpPr>
        <p:spPr>
          <a:xfrm>
            <a:off x="3028550" y="4963385"/>
            <a:ext cx="925532" cy="316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w2-mul_2">
            <a:extLst>
              <a:ext uri="{FF2B5EF4-FFF2-40B4-BE49-F238E27FC236}">
                <a16:creationId xmlns:a16="http://schemas.microsoft.com/office/drawing/2014/main" id="{05507F82-D193-4844-8602-70AF2D942208}"/>
              </a:ext>
            </a:extLst>
          </p:cNvPr>
          <p:cNvCxnSpPr>
            <a:cxnSpLocks/>
            <a:stCxn id="68" idx="6"/>
            <a:endCxn id="15" idx="3"/>
          </p:cNvCxnSpPr>
          <p:nvPr/>
        </p:nvCxnSpPr>
        <p:spPr>
          <a:xfrm flipV="1">
            <a:off x="3028550" y="5655511"/>
            <a:ext cx="925532" cy="316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mul_1-add_1">
            <a:extLst>
              <a:ext uri="{FF2B5EF4-FFF2-40B4-BE49-F238E27FC236}">
                <a16:creationId xmlns:a16="http://schemas.microsoft.com/office/drawing/2014/main" id="{169ECCC6-56BC-4891-8F05-E93988BED4E2}"/>
              </a:ext>
            </a:extLst>
          </p:cNvPr>
          <p:cNvCxnSpPr>
            <a:cxnSpLocks/>
            <a:stCxn id="8" idx="5"/>
            <a:endCxn id="13" idx="1"/>
          </p:cNvCxnSpPr>
          <p:nvPr/>
        </p:nvCxnSpPr>
        <p:spPr>
          <a:xfrm>
            <a:off x="4329334" y="3637507"/>
            <a:ext cx="956504" cy="633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mul_2-add_1">
            <a:extLst>
              <a:ext uri="{FF2B5EF4-FFF2-40B4-BE49-F238E27FC236}">
                <a16:creationId xmlns:a16="http://schemas.microsoft.com/office/drawing/2014/main" id="{B602921F-4E93-4168-A402-0DC83825BA6B}"/>
              </a:ext>
            </a:extLst>
          </p:cNvPr>
          <p:cNvCxnSpPr>
            <a:cxnSpLocks/>
            <a:stCxn id="15" idx="7"/>
            <a:endCxn id="13" idx="3"/>
          </p:cNvCxnSpPr>
          <p:nvPr/>
        </p:nvCxnSpPr>
        <p:spPr>
          <a:xfrm flipV="1">
            <a:off x="4329333" y="4646509"/>
            <a:ext cx="956505" cy="633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add_1-add_2">
            <a:extLst>
              <a:ext uri="{FF2B5EF4-FFF2-40B4-BE49-F238E27FC236}">
                <a16:creationId xmlns:a16="http://schemas.microsoft.com/office/drawing/2014/main" id="{4A7A0E77-2ECA-4567-802B-8FCE3EC7E32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>
            <a:off x="5738806" y="4458884"/>
            <a:ext cx="9089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add_2-sigma">
            <a:extLst>
              <a:ext uri="{FF2B5EF4-FFF2-40B4-BE49-F238E27FC236}">
                <a16:creationId xmlns:a16="http://schemas.microsoft.com/office/drawing/2014/main" id="{9B75CE49-AD3D-4D39-BF57-F5B33B171DAD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7178490" y="4458883"/>
            <a:ext cx="85615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b-add_2">
            <a:extLst>
              <a:ext uri="{FF2B5EF4-FFF2-40B4-BE49-F238E27FC236}">
                <a16:creationId xmlns:a16="http://schemas.microsoft.com/office/drawing/2014/main" id="{7D65462A-EC06-488B-A0E9-AF792168F874}"/>
              </a:ext>
            </a:extLst>
          </p:cNvPr>
          <p:cNvCxnSpPr>
            <a:cxnSpLocks/>
            <a:stCxn id="132" idx="7"/>
            <a:endCxn id="14" idx="3"/>
          </p:cNvCxnSpPr>
          <p:nvPr/>
        </p:nvCxnSpPr>
        <p:spPr>
          <a:xfrm flipV="1">
            <a:off x="5661089" y="4646509"/>
            <a:ext cx="1064433" cy="11382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igma-out">
            <a:extLst>
              <a:ext uri="{FF2B5EF4-FFF2-40B4-BE49-F238E27FC236}">
                <a16:creationId xmlns:a16="http://schemas.microsoft.com/office/drawing/2014/main" id="{49CA7D43-AE1E-4BA2-B5CC-8F2503427A9D}"/>
              </a:ext>
            </a:extLst>
          </p:cNvPr>
          <p:cNvCxnSpPr>
            <a:cxnSpLocks/>
            <a:stCxn id="16" idx="6"/>
            <a:endCxn id="147" idx="2"/>
          </p:cNvCxnSpPr>
          <p:nvPr/>
        </p:nvCxnSpPr>
        <p:spPr>
          <a:xfrm>
            <a:off x="8565330" y="4458883"/>
            <a:ext cx="661845" cy="8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w_1">
            <a:extLst>
              <a:ext uri="{FF2B5EF4-FFF2-40B4-BE49-F238E27FC236}">
                <a16:creationId xmlns:a16="http://schemas.microsoft.com/office/drawing/2014/main" id="{77942E79-BD1C-4469-9C26-CBCC249D9170}"/>
              </a:ext>
            </a:extLst>
          </p:cNvPr>
          <p:cNvSpPr/>
          <p:nvPr/>
        </p:nvSpPr>
        <p:spPr>
          <a:xfrm>
            <a:off x="2497865" y="3689040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r>
              <a:rPr lang="da-DK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da-DK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w_2">
            <a:extLst>
              <a:ext uri="{FF2B5EF4-FFF2-40B4-BE49-F238E27FC236}">
                <a16:creationId xmlns:a16="http://schemas.microsoft.com/office/drawing/2014/main" id="{0E17922F-66E7-4384-8688-E9DC4F8CEB28}"/>
              </a:ext>
            </a:extLst>
          </p:cNvPr>
          <p:cNvSpPr/>
          <p:nvPr/>
        </p:nvSpPr>
        <p:spPr>
          <a:xfrm>
            <a:off x="2497865" y="5707044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r>
              <a:rPr lang="da-DK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da-DK" sz="20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x">
            <a:extLst>
              <a:ext uri="{FF2B5EF4-FFF2-40B4-BE49-F238E27FC236}">
                <a16:creationId xmlns:a16="http://schemas.microsoft.com/office/drawing/2014/main" id="{D7B3C137-8EC3-4D00-8BFF-4D986A33B05A}"/>
              </a:ext>
            </a:extLst>
          </p:cNvPr>
          <p:cNvSpPr/>
          <p:nvPr/>
        </p:nvSpPr>
        <p:spPr>
          <a:xfrm>
            <a:off x="2497865" y="2680038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r>
              <a:rPr lang="da-DK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y">
            <a:extLst>
              <a:ext uri="{FF2B5EF4-FFF2-40B4-BE49-F238E27FC236}">
                <a16:creationId xmlns:a16="http://schemas.microsoft.com/office/drawing/2014/main" id="{CEDF6FD0-72D4-49A7-8C40-4A43C05394EB}"/>
              </a:ext>
            </a:extLst>
          </p:cNvPr>
          <p:cNvSpPr/>
          <p:nvPr/>
        </p:nvSpPr>
        <p:spPr>
          <a:xfrm>
            <a:off x="2497865" y="4698042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r>
              <a:rPr lang="da-DK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2" name="x">
            <a:extLst>
              <a:ext uri="{FF2B5EF4-FFF2-40B4-BE49-F238E27FC236}">
                <a16:creationId xmlns:a16="http://schemas.microsoft.com/office/drawing/2014/main" id="{59CF7A5A-1F53-40A6-BF7A-06D34F3282AD}"/>
              </a:ext>
            </a:extLst>
          </p:cNvPr>
          <p:cNvSpPr/>
          <p:nvPr/>
        </p:nvSpPr>
        <p:spPr>
          <a:xfrm>
            <a:off x="5208121" y="5707044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r>
              <a:rPr lang="da-DK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z(out)">
            <a:extLst>
              <a:ext uri="{FF2B5EF4-FFF2-40B4-BE49-F238E27FC236}">
                <a16:creationId xmlns:a16="http://schemas.microsoft.com/office/drawing/2014/main" id="{5CEB1656-F5F0-4C96-AF24-7C74004715E2}"/>
              </a:ext>
            </a:extLst>
          </p:cNvPr>
          <p:cNvSpPr/>
          <p:nvPr/>
        </p:nvSpPr>
        <p:spPr>
          <a:xfrm>
            <a:off x="9227175" y="4202131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r>
              <a:rPr lang="da-DK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74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  <p:bldP spid="67" grpId="0" animBg="1"/>
      <p:bldP spid="68" grpId="0" animBg="1"/>
      <p:bldP spid="69" grpId="0" animBg="1"/>
      <p:bldP spid="70" grpId="0" animBg="1"/>
      <p:bldP spid="132" grpId="0" animBg="1"/>
      <p:bldP spid="1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6173E8-87C6-496D-9C8C-8EDAFFD7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Dense</a:t>
            </a:r>
            <a:r>
              <a:rPr lang="da-DK" dirty="0"/>
              <a:t> Graph </a:t>
            </a:r>
            <a:r>
              <a:rPr lang="da-DK" dirty="0" err="1"/>
              <a:t>Example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6892355-66C5-4A93-AD8F-73DAEAD1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0400" y="6603563"/>
            <a:ext cx="4086495" cy="180085"/>
          </a:xfrm>
        </p:spPr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AB45653-DB8B-4D6E-98A6-D60F71E6B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46</a:t>
            </a:fld>
            <a:endParaRPr lang="da-DK" dirty="0"/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435196EC-066C-41E5-A82B-902A89F633B7}"/>
              </a:ext>
            </a:extLst>
          </p:cNvPr>
          <p:cNvSpPr txBox="1"/>
          <p:nvPr/>
        </p:nvSpPr>
        <p:spPr>
          <a:xfrm>
            <a:off x="402253" y="1727200"/>
            <a:ext cx="1106692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a-DK" sz="1600" dirty="0"/>
              <a:t>Each node is </a:t>
            </a:r>
            <a:r>
              <a:rPr lang="da-DK" sz="1600" dirty="0" err="1"/>
              <a:t>now</a:t>
            </a:r>
            <a:r>
              <a:rPr lang="da-DK" sz="1600" dirty="0"/>
              <a:t> a neuron</a:t>
            </a:r>
          </a:p>
        </p:txBody>
      </p:sp>
      <p:cxnSp>
        <p:nvCxnSpPr>
          <p:cNvPr id="44" name="h_3-o_2">
            <a:extLst>
              <a:ext uri="{FF2B5EF4-FFF2-40B4-BE49-F238E27FC236}">
                <a16:creationId xmlns:a16="http://schemas.microsoft.com/office/drawing/2014/main" id="{B602921F-4E93-4168-A402-0DC83825BA6B}"/>
              </a:ext>
            </a:extLst>
          </p:cNvPr>
          <p:cNvCxnSpPr>
            <a:cxnSpLocks/>
            <a:stCxn id="15" idx="6"/>
            <a:endCxn id="54" idx="2"/>
          </p:cNvCxnSpPr>
          <p:nvPr/>
        </p:nvCxnSpPr>
        <p:spPr>
          <a:xfrm flipV="1">
            <a:off x="4717498" y="4555408"/>
            <a:ext cx="847815" cy="5045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h_3-o_1">
            <a:extLst>
              <a:ext uri="{FF2B5EF4-FFF2-40B4-BE49-F238E27FC236}">
                <a16:creationId xmlns:a16="http://schemas.microsoft.com/office/drawing/2014/main" id="{6D9AFFFA-6963-4CC1-AB68-B5CFDBF851C1}"/>
              </a:ext>
            </a:extLst>
          </p:cNvPr>
          <p:cNvCxnSpPr>
            <a:cxnSpLocks/>
            <a:stCxn id="15" idx="6"/>
            <a:endCxn id="147" idx="2"/>
          </p:cNvCxnSpPr>
          <p:nvPr/>
        </p:nvCxnSpPr>
        <p:spPr>
          <a:xfrm flipV="1">
            <a:off x="4717498" y="3546407"/>
            <a:ext cx="847817" cy="1513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h_2-o_2">
            <a:extLst>
              <a:ext uri="{FF2B5EF4-FFF2-40B4-BE49-F238E27FC236}">
                <a16:creationId xmlns:a16="http://schemas.microsoft.com/office/drawing/2014/main" id="{9B75CE49-AD3D-4D39-BF57-F5B33B171DAD}"/>
              </a:ext>
            </a:extLst>
          </p:cNvPr>
          <p:cNvCxnSpPr>
            <a:cxnSpLocks/>
            <a:stCxn id="27" idx="6"/>
            <a:endCxn id="54" idx="2"/>
          </p:cNvCxnSpPr>
          <p:nvPr/>
        </p:nvCxnSpPr>
        <p:spPr>
          <a:xfrm>
            <a:off x="4713401" y="4048494"/>
            <a:ext cx="851912" cy="5069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h_2-o_1">
            <a:extLst>
              <a:ext uri="{FF2B5EF4-FFF2-40B4-BE49-F238E27FC236}">
                <a16:creationId xmlns:a16="http://schemas.microsoft.com/office/drawing/2014/main" id="{4A7A0E77-2ECA-4567-802B-8FCE3EC7E327}"/>
              </a:ext>
            </a:extLst>
          </p:cNvPr>
          <p:cNvCxnSpPr>
            <a:cxnSpLocks/>
            <a:stCxn id="27" idx="6"/>
            <a:endCxn id="147" idx="2"/>
          </p:cNvCxnSpPr>
          <p:nvPr/>
        </p:nvCxnSpPr>
        <p:spPr>
          <a:xfrm flipV="1">
            <a:off x="4713401" y="3546407"/>
            <a:ext cx="851914" cy="502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h_1-o_2">
            <a:extLst>
              <a:ext uri="{FF2B5EF4-FFF2-40B4-BE49-F238E27FC236}">
                <a16:creationId xmlns:a16="http://schemas.microsoft.com/office/drawing/2014/main" id="{9C4E0578-561F-4781-973A-AE0289A17216}"/>
              </a:ext>
            </a:extLst>
          </p:cNvPr>
          <p:cNvCxnSpPr>
            <a:cxnSpLocks/>
            <a:stCxn id="8" idx="6"/>
            <a:endCxn id="54" idx="2"/>
          </p:cNvCxnSpPr>
          <p:nvPr/>
        </p:nvCxnSpPr>
        <p:spPr>
          <a:xfrm>
            <a:off x="4717499" y="3041906"/>
            <a:ext cx="847814" cy="15135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h_1-o_1">
            <a:extLst>
              <a:ext uri="{FF2B5EF4-FFF2-40B4-BE49-F238E27FC236}">
                <a16:creationId xmlns:a16="http://schemas.microsoft.com/office/drawing/2014/main" id="{169ECCC6-56BC-4891-8F05-E93988BED4E2}"/>
              </a:ext>
            </a:extLst>
          </p:cNvPr>
          <p:cNvCxnSpPr>
            <a:cxnSpLocks/>
            <a:stCxn id="8" idx="6"/>
            <a:endCxn id="147" idx="2"/>
          </p:cNvCxnSpPr>
          <p:nvPr/>
        </p:nvCxnSpPr>
        <p:spPr>
          <a:xfrm>
            <a:off x="4717499" y="3041906"/>
            <a:ext cx="847816" cy="5045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x_4-h_3">
            <a:extLst>
              <a:ext uri="{FF2B5EF4-FFF2-40B4-BE49-F238E27FC236}">
                <a16:creationId xmlns:a16="http://schemas.microsoft.com/office/drawing/2014/main" id="{05507F82-D193-4844-8602-70AF2D942208}"/>
              </a:ext>
            </a:extLst>
          </p:cNvPr>
          <p:cNvCxnSpPr>
            <a:cxnSpLocks/>
            <a:stCxn id="68" idx="6"/>
            <a:endCxn id="15" idx="3"/>
          </p:cNvCxnSpPr>
          <p:nvPr/>
        </p:nvCxnSpPr>
        <p:spPr>
          <a:xfrm flipV="1">
            <a:off x="3338998" y="5247535"/>
            <a:ext cx="925532" cy="316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x_4-h_2">
            <a:extLst>
              <a:ext uri="{FF2B5EF4-FFF2-40B4-BE49-F238E27FC236}">
                <a16:creationId xmlns:a16="http://schemas.microsoft.com/office/drawing/2014/main" id="{28D5B370-BDBB-4E5E-8BBE-A71FF92AC510}"/>
              </a:ext>
            </a:extLst>
          </p:cNvPr>
          <p:cNvCxnSpPr>
            <a:cxnSpLocks/>
            <a:stCxn id="68" idx="6"/>
            <a:endCxn id="27" idx="3"/>
          </p:cNvCxnSpPr>
          <p:nvPr/>
        </p:nvCxnSpPr>
        <p:spPr>
          <a:xfrm flipV="1">
            <a:off x="3338998" y="4236119"/>
            <a:ext cx="921435" cy="13282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x_4-h_1">
            <a:extLst>
              <a:ext uri="{FF2B5EF4-FFF2-40B4-BE49-F238E27FC236}">
                <a16:creationId xmlns:a16="http://schemas.microsoft.com/office/drawing/2014/main" id="{5039DD0F-45AE-4508-A447-9365236A6862}"/>
              </a:ext>
            </a:extLst>
          </p:cNvPr>
          <p:cNvCxnSpPr>
            <a:cxnSpLocks/>
            <a:stCxn id="68" idx="6"/>
            <a:endCxn id="8" idx="3"/>
          </p:cNvCxnSpPr>
          <p:nvPr/>
        </p:nvCxnSpPr>
        <p:spPr>
          <a:xfrm flipV="1">
            <a:off x="3338998" y="3229531"/>
            <a:ext cx="925533" cy="23348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x_3-h_3">
            <a:extLst>
              <a:ext uri="{FF2B5EF4-FFF2-40B4-BE49-F238E27FC236}">
                <a16:creationId xmlns:a16="http://schemas.microsoft.com/office/drawing/2014/main" id="{E210B388-831F-4A3D-AF85-5E352480BDFE}"/>
              </a:ext>
            </a:extLst>
          </p:cNvPr>
          <p:cNvCxnSpPr>
            <a:cxnSpLocks/>
            <a:stCxn id="70" idx="6"/>
            <a:endCxn id="15" idx="1"/>
          </p:cNvCxnSpPr>
          <p:nvPr/>
        </p:nvCxnSpPr>
        <p:spPr>
          <a:xfrm>
            <a:off x="3338998" y="4555409"/>
            <a:ext cx="925532" cy="316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x_3-h_2">
            <a:extLst>
              <a:ext uri="{FF2B5EF4-FFF2-40B4-BE49-F238E27FC236}">
                <a16:creationId xmlns:a16="http://schemas.microsoft.com/office/drawing/2014/main" id="{A6CD2B71-093D-4D56-B82D-8CBDB1731FBD}"/>
              </a:ext>
            </a:extLst>
          </p:cNvPr>
          <p:cNvCxnSpPr>
            <a:cxnSpLocks/>
            <a:stCxn id="70" idx="6"/>
            <a:endCxn id="27" idx="3"/>
          </p:cNvCxnSpPr>
          <p:nvPr/>
        </p:nvCxnSpPr>
        <p:spPr>
          <a:xfrm flipV="1">
            <a:off x="3338998" y="4236119"/>
            <a:ext cx="921435" cy="319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x_3-h_1">
            <a:extLst>
              <a:ext uri="{FF2B5EF4-FFF2-40B4-BE49-F238E27FC236}">
                <a16:creationId xmlns:a16="http://schemas.microsoft.com/office/drawing/2014/main" id="{916CC434-8F85-4218-A0EE-7656CD6E54F1}"/>
              </a:ext>
            </a:extLst>
          </p:cNvPr>
          <p:cNvCxnSpPr>
            <a:cxnSpLocks/>
            <a:stCxn id="70" idx="6"/>
            <a:endCxn id="8" idx="3"/>
          </p:cNvCxnSpPr>
          <p:nvPr/>
        </p:nvCxnSpPr>
        <p:spPr>
          <a:xfrm flipV="1">
            <a:off x="3338998" y="3229531"/>
            <a:ext cx="925533" cy="13258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x_2-h_2">
            <a:extLst>
              <a:ext uri="{FF2B5EF4-FFF2-40B4-BE49-F238E27FC236}">
                <a16:creationId xmlns:a16="http://schemas.microsoft.com/office/drawing/2014/main" id="{34B993FD-842F-43B0-A6D0-DC23BF0D8079}"/>
              </a:ext>
            </a:extLst>
          </p:cNvPr>
          <p:cNvCxnSpPr>
            <a:cxnSpLocks/>
            <a:stCxn id="67" idx="6"/>
            <a:endCxn id="15" idx="1"/>
          </p:cNvCxnSpPr>
          <p:nvPr/>
        </p:nvCxnSpPr>
        <p:spPr>
          <a:xfrm>
            <a:off x="3338998" y="3546407"/>
            <a:ext cx="925532" cy="13258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x_2-h_2">
            <a:extLst>
              <a:ext uri="{FF2B5EF4-FFF2-40B4-BE49-F238E27FC236}">
                <a16:creationId xmlns:a16="http://schemas.microsoft.com/office/drawing/2014/main" id="{26AAE3CE-18D6-4351-AB6B-9C628CBE9AA3}"/>
              </a:ext>
            </a:extLst>
          </p:cNvPr>
          <p:cNvCxnSpPr>
            <a:cxnSpLocks/>
            <a:stCxn id="67" idx="6"/>
            <a:endCxn id="27" idx="2"/>
          </p:cNvCxnSpPr>
          <p:nvPr/>
        </p:nvCxnSpPr>
        <p:spPr>
          <a:xfrm>
            <a:off x="3338998" y="3546407"/>
            <a:ext cx="843718" cy="5020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x_2-h_1">
            <a:extLst>
              <a:ext uri="{FF2B5EF4-FFF2-40B4-BE49-F238E27FC236}">
                <a16:creationId xmlns:a16="http://schemas.microsoft.com/office/drawing/2014/main" id="{A26E6CF4-17FB-4329-94C2-3A4F3BE707F6}"/>
              </a:ext>
            </a:extLst>
          </p:cNvPr>
          <p:cNvCxnSpPr>
            <a:cxnSpLocks/>
            <a:stCxn id="67" idx="6"/>
            <a:endCxn id="8" idx="2"/>
          </p:cNvCxnSpPr>
          <p:nvPr/>
        </p:nvCxnSpPr>
        <p:spPr>
          <a:xfrm flipV="1">
            <a:off x="3338998" y="3041906"/>
            <a:ext cx="847816" cy="5045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x_1-h_3">
            <a:extLst>
              <a:ext uri="{FF2B5EF4-FFF2-40B4-BE49-F238E27FC236}">
                <a16:creationId xmlns:a16="http://schemas.microsoft.com/office/drawing/2014/main" id="{E50CA6B5-1FC4-4ED2-A0F2-A4009882148C}"/>
              </a:ext>
            </a:extLst>
          </p:cNvPr>
          <p:cNvCxnSpPr>
            <a:cxnSpLocks/>
            <a:stCxn id="69" idx="6"/>
            <a:endCxn id="15" idx="1"/>
          </p:cNvCxnSpPr>
          <p:nvPr/>
        </p:nvCxnSpPr>
        <p:spPr>
          <a:xfrm>
            <a:off x="3338998" y="2537405"/>
            <a:ext cx="925532" cy="23348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x_1-h_2">
            <a:extLst>
              <a:ext uri="{FF2B5EF4-FFF2-40B4-BE49-F238E27FC236}">
                <a16:creationId xmlns:a16="http://schemas.microsoft.com/office/drawing/2014/main" id="{7D65462A-EC06-488B-A0E9-AF792168F874}"/>
              </a:ext>
            </a:extLst>
          </p:cNvPr>
          <p:cNvCxnSpPr>
            <a:cxnSpLocks/>
            <a:stCxn id="69" idx="6"/>
            <a:endCxn id="27" idx="1"/>
          </p:cNvCxnSpPr>
          <p:nvPr/>
        </p:nvCxnSpPr>
        <p:spPr>
          <a:xfrm>
            <a:off x="3338998" y="2537405"/>
            <a:ext cx="921435" cy="13234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x_1-h_1">
            <a:extLst>
              <a:ext uri="{FF2B5EF4-FFF2-40B4-BE49-F238E27FC236}">
                <a16:creationId xmlns:a16="http://schemas.microsoft.com/office/drawing/2014/main" id="{A7BB0986-7A9A-4C09-8337-5E6004D4F247}"/>
              </a:ext>
            </a:extLst>
          </p:cNvPr>
          <p:cNvCxnSpPr>
            <a:cxnSpLocks/>
            <a:stCxn id="69" idx="6"/>
            <a:endCxn id="8" idx="1"/>
          </p:cNvCxnSpPr>
          <p:nvPr/>
        </p:nvCxnSpPr>
        <p:spPr>
          <a:xfrm>
            <a:off x="3338998" y="2537405"/>
            <a:ext cx="925533" cy="316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_2">
            <a:extLst>
              <a:ext uri="{FF2B5EF4-FFF2-40B4-BE49-F238E27FC236}">
                <a16:creationId xmlns:a16="http://schemas.microsoft.com/office/drawing/2014/main" id="{DE6351BB-0BC7-423A-AEDA-30D56AA2C85E}"/>
              </a:ext>
            </a:extLst>
          </p:cNvPr>
          <p:cNvSpPr/>
          <p:nvPr/>
        </p:nvSpPr>
        <p:spPr>
          <a:xfrm>
            <a:off x="5565313" y="4290065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7" name="o_1">
            <a:extLst>
              <a:ext uri="{FF2B5EF4-FFF2-40B4-BE49-F238E27FC236}">
                <a16:creationId xmlns:a16="http://schemas.microsoft.com/office/drawing/2014/main" id="{5CEB1656-F5F0-4C96-AF24-7C74004715E2}"/>
              </a:ext>
            </a:extLst>
          </p:cNvPr>
          <p:cNvSpPr/>
          <p:nvPr/>
        </p:nvSpPr>
        <p:spPr>
          <a:xfrm>
            <a:off x="5565315" y="3281064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h_3">
            <a:extLst>
              <a:ext uri="{FF2B5EF4-FFF2-40B4-BE49-F238E27FC236}">
                <a16:creationId xmlns:a16="http://schemas.microsoft.com/office/drawing/2014/main" id="{1E2AF8B7-1A1B-4A6C-B858-DE33A4D365E0}"/>
              </a:ext>
            </a:extLst>
          </p:cNvPr>
          <p:cNvSpPr/>
          <p:nvPr/>
        </p:nvSpPr>
        <p:spPr>
          <a:xfrm>
            <a:off x="4186813" y="4794567"/>
            <a:ext cx="530685" cy="530685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08000" rtlCol="0" anchor="ctr" anchorCtr="1"/>
          <a:lstStyle/>
          <a:p>
            <a:pPr algn="ctr"/>
            <a:endParaRPr lang="en-US" sz="1600" dirty="0" err="1"/>
          </a:p>
        </p:txBody>
      </p:sp>
      <p:sp>
        <p:nvSpPr>
          <p:cNvPr id="27" name="h_2">
            <a:extLst>
              <a:ext uri="{FF2B5EF4-FFF2-40B4-BE49-F238E27FC236}">
                <a16:creationId xmlns:a16="http://schemas.microsoft.com/office/drawing/2014/main" id="{82B02E56-F160-4D62-A156-5F23DC931BF9}"/>
              </a:ext>
            </a:extLst>
          </p:cNvPr>
          <p:cNvSpPr/>
          <p:nvPr/>
        </p:nvSpPr>
        <p:spPr>
          <a:xfrm>
            <a:off x="4182716" y="3783151"/>
            <a:ext cx="530685" cy="530685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08000" rtlCol="0" anchor="ctr" anchorCtr="1"/>
          <a:lstStyle/>
          <a:p>
            <a:pPr algn="ctr"/>
            <a:endParaRPr lang="en-US" sz="1600" dirty="0" err="1"/>
          </a:p>
        </p:txBody>
      </p:sp>
      <p:sp>
        <p:nvSpPr>
          <p:cNvPr id="8" name="h_1">
            <a:extLst>
              <a:ext uri="{FF2B5EF4-FFF2-40B4-BE49-F238E27FC236}">
                <a16:creationId xmlns:a16="http://schemas.microsoft.com/office/drawing/2014/main" id="{9742DE44-7797-4931-B516-C562E92EE16D}"/>
              </a:ext>
            </a:extLst>
          </p:cNvPr>
          <p:cNvSpPr/>
          <p:nvPr/>
        </p:nvSpPr>
        <p:spPr>
          <a:xfrm>
            <a:off x="4186814" y="2776563"/>
            <a:ext cx="530685" cy="530685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108000" rtlCol="0" anchor="ctr" anchorCtr="1"/>
          <a:lstStyle/>
          <a:p>
            <a:pPr algn="ctr"/>
            <a:endParaRPr lang="en-US" sz="1600" dirty="0" err="1"/>
          </a:p>
        </p:txBody>
      </p:sp>
      <p:sp>
        <p:nvSpPr>
          <p:cNvPr id="68" name="x_4">
            <a:extLst>
              <a:ext uri="{FF2B5EF4-FFF2-40B4-BE49-F238E27FC236}">
                <a16:creationId xmlns:a16="http://schemas.microsoft.com/office/drawing/2014/main" id="{0E17922F-66E7-4384-8688-E9DC4F8CEB28}"/>
              </a:ext>
            </a:extLst>
          </p:cNvPr>
          <p:cNvSpPr/>
          <p:nvPr/>
        </p:nvSpPr>
        <p:spPr>
          <a:xfrm>
            <a:off x="2808313" y="5299068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0" name="x_3">
            <a:extLst>
              <a:ext uri="{FF2B5EF4-FFF2-40B4-BE49-F238E27FC236}">
                <a16:creationId xmlns:a16="http://schemas.microsoft.com/office/drawing/2014/main" id="{CEDF6FD0-72D4-49A7-8C40-4A43C05394EB}"/>
              </a:ext>
            </a:extLst>
          </p:cNvPr>
          <p:cNvSpPr/>
          <p:nvPr/>
        </p:nvSpPr>
        <p:spPr>
          <a:xfrm>
            <a:off x="2808313" y="4290066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7" name="x_2">
            <a:extLst>
              <a:ext uri="{FF2B5EF4-FFF2-40B4-BE49-F238E27FC236}">
                <a16:creationId xmlns:a16="http://schemas.microsoft.com/office/drawing/2014/main" id="{77942E79-BD1C-4469-9C26-CBCC249D9170}"/>
              </a:ext>
            </a:extLst>
          </p:cNvPr>
          <p:cNvSpPr/>
          <p:nvPr/>
        </p:nvSpPr>
        <p:spPr>
          <a:xfrm>
            <a:off x="2808313" y="3281064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9" name="x_1">
            <a:extLst>
              <a:ext uri="{FF2B5EF4-FFF2-40B4-BE49-F238E27FC236}">
                <a16:creationId xmlns:a16="http://schemas.microsoft.com/office/drawing/2014/main" id="{D7B3C137-8EC3-4D00-8BFF-4D986A33B05A}"/>
              </a:ext>
            </a:extLst>
          </p:cNvPr>
          <p:cNvSpPr/>
          <p:nvPr/>
        </p:nvSpPr>
        <p:spPr>
          <a:xfrm>
            <a:off x="2808313" y="2272062"/>
            <a:ext cx="530685" cy="530685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72000" rtlCol="0" anchor="ctr" anchorCtr="1"/>
          <a:lstStyle/>
          <a:p>
            <a:pPr algn="ctr"/>
            <a:endParaRPr lang="en-US" sz="1600" baseline="-25000" dirty="0" err="1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1" name="Pladsholder til indhold 9">
            <a:extLst>
              <a:ext uri="{FF2B5EF4-FFF2-40B4-BE49-F238E27FC236}">
                <a16:creationId xmlns:a16="http://schemas.microsoft.com/office/drawing/2014/main" id="{312EF5DA-2246-42E9-9397-C8BF47867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7758"/>
          <a:stretch/>
        </p:blipFill>
        <p:spPr>
          <a:xfrm>
            <a:off x="7802960" y="2672374"/>
            <a:ext cx="2992448" cy="1912936"/>
          </a:xfrm>
        </p:spPr>
      </p:pic>
    </p:spTree>
    <p:extLst>
      <p:ext uri="{BB962C8B-B14F-4D97-AF65-F5344CB8AC3E}">
        <p14:creationId xmlns:p14="http://schemas.microsoft.com/office/powerpoint/2010/main" val="50801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147" grpId="0" animBg="1"/>
      <p:bldP spid="15" grpId="0" animBg="1"/>
      <p:bldP spid="27" grpId="0" animBg="1"/>
      <p:bldP spid="8" grpId="0" animBg="1"/>
      <p:bldP spid="68" grpId="0" animBg="1"/>
      <p:bldP spid="70" grpId="0" animBg="1"/>
      <p:bldP spid="67" grpId="0" animBg="1"/>
      <p:bldP spid="6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B7771-CF2C-45CF-BE60-EA976EDD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Activation</a:t>
            </a:r>
            <a:r>
              <a:rPr lang="da-DK" dirty="0"/>
              <a:t>: </a:t>
            </a:r>
            <a:r>
              <a:rPr lang="da-DK" dirty="0" err="1"/>
              <a:t>binary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DA24F02-F810-4013-A380-D7EC13E05E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da-DK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a-DK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a-DK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DA24F02-F810-4013-A380-D7EC13E05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74F25E1E-0630-4F04-B21F-C176468A0ED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3170" y="762000"/>
            <a:ext cx="3160059" cy="266700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A5BDB0F-5F06-4597-A023-967CAB08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31A997C-2DFE-40E8-B665-34FF93B1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5C8E640-10FF-49F9-9408-F78BBA78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47</a:t>
            </a:fld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3C48DC2F-E85A-4534-9BA5-42F99C7DD0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8E98DCBC-0EC2-4A4A-8B2E-E510046FB54C}"/>
              </a:ext>
            </a:extLst>
          </p:cNvPr>
          <p:cNvSpPr/>
          <p:nvPr/>
        </p:nvSpPr>
        <p:spPr>
          <a:xfrm>
            <a:off x="406304" y="3856626"/>
            <a:ext cx="11066924" cy="2132412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72000" numCol="2" rtlCol="0" anchor="b"/>
          <a:lstStyle/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ktangel: øverste hjørner afrundet 11">
            <a:extLst>
              <a:ext uri="{FF2B5EF4-FFF2-40B4-BE49-F238E27FC236}">
                <a16:creationId xmlns:a16="http://schemas.microsoft.com/office/drawing/2014/main" id="{46C72434-CB47-41F3-947B-A2B5C3655E9E}"/>
              </a:ext>
            </a:extLst>
          </p:cNvPr>
          <p:cNvSpPr/>
          <p:nvPr/>
        </p:nvSpPr>
        <p:spPr>
          <a:xfrm>
            <a:off x="406304" y="3590760"/>
            <a:ext cx="11066924" cy="56864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800" dirty="0" err="1"/>
              <a:t>Remarks</a:t>
            </a:r>
            <a:endParaRPr lang="en-US" sz="2800" dirty="0" err="1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B6BAECE6-0DED-46FD-BFFB-3B593F8C389F}"/>
              </a:ext>
            </a:extLst>
          </p:cNvPr>
          <p:cNvSpPr txBox="1"/>
          <p:nvPr/>
        </p:nvSpPr>
        <p:spPr>
          <a:xfrm>
            <a:off x="586854" y="4252960"/>
            <a:ext cx="10886374" cy="1477328"/>
          </a:xfrm>
          <a:prstGeom prst="rect">
            <a:avLst/>
          </a:prstGeom>
          <a:noFill/>
        </p:spPr>
        <p:txBody>
          <a:bodyPr wrap="square" lIns="0" tIns="0" rIns="0" bIns="0" numCol="2" rtlCol="0" anchor="b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 err="1"/>
              <a:t>Biologically</a:t>
            </a:r>
            <a:r>
              <a:rPr lang="da-DK" sz="2400" dirty="0"/>
              <a:t> </a:t>
            </a:r>
            <a:r>
              <a:rPr lang="da-DK" sz="2400" dirty="0" err="1"/>
              <a:t>inspired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+"/>
            </a:pPr>
            <a:r>
              <a:rPr lang="da-DK" sz="2400" dirty="0"/>
              <a:t>Simple to </a:t>
            </a:r>
            <a:r>
              <a:rPr lang="da-DK" sz="2400" dirty="0" err="1"/>
              <a:t>compute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+"/>
            </a:pPr>
            <a:r>
              <a:rPr lang="da-DK" sz="2400" dirty="0"/>
              <a:t>High </a:t>
            </a:r>
            <a:r>
              <a:rPr lang="da-DK" sz="2400" dirty="0" err="1"/>
              <a:t>abstraction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+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+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-"/>
            </a:pPr>
            <a:r>
              <a:rPr lang="da-DK" sz="2400" dirty="0"/>
              <a:t>Gradient </a:t>
            </a:r>
            <a:r>
              <a:rPr lang="da-DK" sz="2400" dirty="0" err="1"/>
              <a:t>zero</a:t>
            </a:r>
            <a:r>
              <a:rPr lang="da-DK" sz="2400" dirty="0"/>
              <a:t> </a:t>
            </a:r>
            <a:r>
              <a:rPr lang="da-DK" sz="2400" dirty="0" err="1"/>
              <a:t>except</a:t>
            </a:r>
            <a:r>
              <a:rPr lang="da-DK" sz="2400" dirty="0"/>
              <a:t> in </a:t>
            </a:r>
            <a:r>
              <a:rPr lang="da-DK" sz="2400" dirty="0" err="1"/>
              <a:t>one</a:t>
            </a:r>
            <a:r>
              <a:rPr lang="da-DK" sz="2400" dirty="0"/>
              <a:t>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>
                <a:solidFill>
                  <a:srgbClr val="FF0000"/>
                </a:solidFill>
              </a:rPr>
              <a:t>In practice, </a:t>
            </a:r>
            <a:r>
              <a:rPr lang="da-DK" sz="2400" dirty="0" err="1">
                <a:solidFill>
                  <a:srgbClr val="FF0000"/>
                </a:solidFill>
              </a:rPr>
              <a:t>almost</a:t>
            </a:r>
            <a:r>
              <a:rPr lang="da-DK" sz="2400" dirty="0">
                <a:solidFill>
                  <a:srgbClr val="FF0000"/>
                </a:solidFill>
              </a:rPr>
              <a:t> never </a:t>
            </a:r>
            <a:r>
              <a:rPr lang="da-DK" sz="2400" dirty="0" err="1">
                <a:solidFill>
                  <a:srgbClr val="FF0000"/>
                </a:solidFill>
              </a:rPr>
              <a:t>used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159664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DA24F02-F810-4013-A380-D7EC13E05E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b="0" i="1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DA24F02-F810-4013-A380-D7EC13E05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74F25E1E-0630-4F04-B21F-C176468A0ED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3170" y="762000"/>
            <a:ext cx="3160058" cy="266700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A5BDB0F-5F06-4597-A023-967CAB08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31A997C-2DFE-40E8-B665-34FF93B1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5C8E640-10FF-49F9-9408-F78BBA78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48</a:t>
            </a:fld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3C48DC2F-E85A-4534-9BA5-42F99C7DD0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8E98DCBC-0EC2-4A4A-8B2E-E510046FB54C}"/>
              </a:ext>
            </a:extLst>
          </p:cNvPr>
          <p:cNvSpPr/>
          <p:nvPr/>
        </p:nvSpPr>
        <p:spPr>
          <a:xfrm>
            <a:off x="406304" y="3856626"/>
            <a:ext cx="11066924" cy="2132412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72000" numCol="2" rtlCol="0" anchor="b"/>
          <a:lstStyle/>
          <a:p>
            <a:endParaRPr lang="da-DK" sz="2400" dirty="0"/>
          </a:p>
        </p:txBody>
      </p:sp>
      <p:sp>
        <p:nvSpPr>
          <p:cNvPr id="12" name="Rektangel: øverste hjørner afrundet 11">
            <a:extLst>
              <a:ext uri="{FF2B5EF4-FFF2-40B4-BE49-F238E27FC236}">
                <a16:creationId xmlns:a16="http://schemas.microsoft.com/office/drawing/2014/main" id="{46C72434-CB47-41F3-947B-A2B5C3655E9E}"/>
              </a:ext>
            </a:extLst>
          </p:cNvPr>
          <p:cNvSpPr/>
          <p:nvPr/>
        </p:nvSpPr>
        <p:spPr>
          <a:xfrm>
            <a:off x="406304" y="3590760"/>
            <a:ext cx="11066924" cy="56864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800" dirty="0" err="1"/>
              <a:t>Remarks</a:t>
            </a:r>
            <a:endParaRPr lang="en-US" sz="2800" dirty="0" err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0B7771-CF2C-45CF-BE60-EA976EDD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Activation</a:t>
            </a:r>
            <a:r>
              <a:rPr lang="da-DK" dirty="0"/>
              <a:t>: </a:t>
            </a:r>
            <a:r>
              <a:rPr lang="da-DK" dirty="0" err="1"/>
              <a:t>sigmoid</a:t>
            </a:r>
            <a:endParaRPr lang="en-US" dirty="0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A8F8240F-E6FF-4EDC-BE77-C6CB59010417}"/>
              </a:ext>
            </a:extLst>
          </p:cNvPr>
          <p:cNvSpPr txBox="1"/>
          <p:nvPr/>
        </p:nvSpPr>
        <p:spPr>
          <a:xfrm>
            <a:off x="586854" y="4252960"/>
            <a:ext cx="10886374" cy="1477328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+"/>
            </a:pPr>
            <a:r>
              <a:rPr lang="da-DK" sz="2400" dirty="0" err="1"/>
              <a:t>Similar</a:t>
            </a:r>
            <a:r>
              <a:rPr lang="da-DK" sz="2400" dirty="0"/>
              <a:t> to </a:t>
            </a:r>
            <a:r>
              <a:rPr lang="da-DK" sz="2400" dirty="0" err="1"/>
              <a:t>binary</a:t>
            </a:r>
            <a:r>
              <a:rPr lang="da-DK" sz="2400" dirty="0"/>
              <a:t>, but with </a:t>
            </a:r>
            <a:r>
              <a:rPr lang="da-DK" sz="2400" dirty="0" err="1"/>
              <a:t>usable</a:t>
            </a:r>
            <a:r>
              <a:rPr lang="da-DK" sz="2400" dirty="0"/>
              <a:t> gradient</a:t>
            </a:r>
          </a:p>
          <a:p>
            <a:pPr marL="342900" indent="-342900">
              <a:buFont typeface="Arial" panose="020B0604020202020204" pitchFamily="34" charset="0"/>
              <a:buChar char="+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+"/>
            </a:pP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-"/>
            </a:pPr>
            <a:r>
              <a:rPr lang="da-DK" sz="2400" dirty="0"/>
              <a:t>Gradient </a:t>
            </a:r>
            <a:r>
              <a:rPr lang="da-DK" sz="2400" dirty="0" err="1"/>
              <a:t>tends</a:t>
            </a:r>
            <a:r>
              <a:rPr lang="da-DK" sz="2400" dirty="0"/>
              <a:t> to </a:t>
            </a:r>
            <a:r>
              <a:rPr lang="da-DK" sz="2400" dirty="0" err="1"/>
              <a:t>zero</a:t>
            </a:r>
            <a:r>
              <a:rPr lang="da-DK" sz="2400" dirty="0"/>
              <a:t> </a:t>
            </a:r>
            <a:r>
              <a:rPr lang="da-DK" sz="2400" dirty="0" err="1"/>
              <a:t>when</a:t>
            </a:r>
            <a:r>
              <a:rPr lang="da-DK" sz="2400" dirty="0"/>
              <a:t> input is far from </a:t>
            </a:r>
            <a:r>
              <a:rPr lang="da-DK" sz="2400" dirty="0" err="1"/>
              <a:t>zero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-"/>
            </a:pPr>
            <a:r>
              <a:rPr lang="da-DK" sz="2400" dirty="0"/>
              <a:t>More </a:t>
            </a:r>
            <a:r>
              <a:rPr lang="da-DK" sz="2400" dirty="0" err="1"/>
              <a:t>computationally</a:t>
            </a:r>
            <a:r>
              <a:rPr lang="da-DK" sz="2400" dirty="0"/>
              <a:t> </a:t>
            </a:r>
            <a:r>
              <a:rPr lang="da-DK" sz="2400" dirty="0" err="1"/>
              <a:t>expensive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63051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B7771-CF2C-45CF-BE60-EA976EDD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Activation</a:t>
            </a:r>
            <a:r>
              <a:rPr lang="da-DK" dirty="0"/>
              <a:t>: </a:t>
            </a:r>
            <a:r>
              <a:rPr lang="da-DK" dirty="0" err="1"/>
              <a:t>hyperbolic</a:t>
            </a:r>
            <a:r>
              <a:rPr lang="da-DK" dirty="0"/>
              <a:t> tangent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DA24F02-F810-4013-A380-D7EC13E05E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a-DK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a-DK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a-DK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da-DK" sz="2400" b="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da-DK" sz="2400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a-DK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b="0" i="1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DA24F02-F810-4013-A380-D7EC13E05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74F25E1E-0630-4F04-B21F-C176468A0ED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3170" y="762000"/>
            <a:ext cx="3160058" cy="266700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A5BDB0F-5F06-4597-A023-967CAB08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31A997C-2DFE-40E8-B665-34FF93B1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5C8E640-10FF-49F9-9408-F78BBA78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49</a:t>
            </a:fld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3C48DC2F-E85A-4534-9BA5-42F99C7DD0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8E98DCBC-0EC2-4A4A-8B2E-E510046FB54C}"/>
              </a:ext>
            </a:extLst>
          </p:cNvPr>
          <p:cNvSpPr/>
          <p:nvPr/>
        </p:nvSpPr>
        <p:spPr>
          <a:xfrm>
            <a:off x="406304" y="3856626"/>
            <a:ext cx="11066924" cy="893174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72000" numCol="2" rtlCol="0" anchor="b"/>
          <a:lstStyle/>
          <a:p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ktangel: øverste hjørner afrundet 11">
            <a:extLst>
              <a:ext uri="{FF2B5EF4-FFF2-40B4-BE49-F238E27FC236}">
                <a16:creationId xmlns:a16="http://schemas.microsoft.com/office/drawing/2014/main" id="{46C72434-CB47-41F3-947B-A2B5C3655E9E}"/>
              </a:ext>
            </a:extLst>
          </p:cNvPr>
          <p:cNvSpPr/>
          <p:nvPr/>
        </p:nvSpPr>
        <p:spPr>
          <a:xfrm>
            <a:off x="406304" y="3590760"/>
            <a:ext cx="11066924" cy="56864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800" dirty="0" err="1"/>
              <a:t>Remarks</a:t>
            </a:r>
            <a:endParaRPr lang="en-US" sz="2800" dirty="0" err="1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B6B25441-F45C-4424-9718-44E5CE14BBF4}"/>
              </a:ext>
            </a:extLst>
          </p:cNvPr>
          <p:cNvSpPr txBox="1"/>
          <p:nvPr/>
        </p:nvSpPr>
        <p:spPr>
          <a:xfrm>
            <a:off x="586854" y="4252960"/>
            <a:ext cx="10886374" cy="369332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+"/>
            </a:pPr>
            <a:r>
              <a:rPr lang="da-DK" sz="2400" dirty="0" err="1"/>
              <a:t>Similar</a:t>
            </a:r>
            <a:r>
              <a:rPr lang="da-DK" sz="2400" dirty="0"/>
              <a:t> to </a:t>
            </a:r>
            <a:r>
              <a:rPr lang="da-DK" sz="2400" dirty="0" err="1"/>
              <a:t>sigmoid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615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5B5B1-2983-43EA-946A-C3E7E0C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63E42BA-F773-4893-A1A8-55D891FF7E4D}" type="datetime1">
              <a:rPr lang="da-DK" smtClean="0"/>
              <a:pPr>
                <a:spcAft>
                  <a:spcPts val="600"/>
                </a:spcAft>
              </a:pPr>
              <a:t>15-08-2019</a:t>
            </a:fld>
            <a:endParaRPr lang="da-DK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66653B7-CDBD-4766-8526-8F81F173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kern="1200" dirty="0">
                <a:solidFill>
                  <a:schemeClr val="tx1"/>
                </a:solidFill>
              </a:rPr>
              <a:t>Deep Learning is everywhere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F4F6F-1A35-4AF3-96AC-8C9E42A4A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8"/>
          <a:stretch/>
        </p:blipFill>
        <p:spPr>
          <a:xfrm>
            <a:off x="-2" y="4689793"/>
            <a:ext cx="4908824" cy="2175160"/>
          </a:xfrm>
          <a:custGeom>
            <a:avLst/>
            <a:gdLst>
              <a:gd name="connsiteX0" fmla="*/ 0 w 4908824"/>
              <a:gd name="connsiteY0" fmla="*/ 0 h 2175160"/>
              <a:gd name="connsiteX1" fmla="*/ 4908824 w 4908824"/>
              <a:gd name="connsiteY1" fmla="*/ 0 h 2175160"/>
              <a:gd name="connsiteX2" fmla="*/ 3901440 w 4908824"/>
              <a:gd name="connsiteY2" fmla="*/ 2175160 h 2175160"/>
              <a:gd name="connsiteX3" fmla="*/ 0 w 4908824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19CA32-DB53-45BD-94EE-EAFD587C2F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2" r="-1" b="9543"/>
          <a:stretch/>
        </p:blipFill>
        <p:spPr>
          <a:xfrm>
            <a:off x="4039737" y="4682838"/>
            <a:ext cx="4523640" cy="2175160"/>
          </a:xfrm>
          <a:custGeom>
            <a:avLst/>
            <a:gdLst>
              <a:gd name="connsiteX0" fmla="*/ 0 w 4523640"/>
              <a:gd name="connsiteY0" fmla="*/ 0 h 2175160"/>
              <a:gd name="connsiteX1" fmla="*/ 4523640 w 4523640"/>
              <a:gd name="connsiteY1" fmla="*/ 0 h 2175160"/>
              <a:gd name="connsiteX2" fmla="*/ 3516256 w 4523640"/>
              <a:gd name="connsiteY2" fmla="*/ 2175160 h 2175160"/>
              <a:gd name="connsiteX3" fmla="*/ 0 w 4523640"/>
              <a:gd name="connsiteY3" fmla="*/ 2175160 h 2175160"/>
              <a:gd name="connsiteX4" fmla="*/ 0 w 4523640"/>
              <a:gd name="connsiteY4" fmla="*/ 2174920 h 2175160"/>
              <a:gd name="connsiteX5" fmla="*/ 14159 w 4523640"/>
              <a:gd name="connsiteY5" fmla="*/ 2174920 h 2175160"/>
              <a:gd name="connsiteX6" fmla="*/ 1021100 w 4523640"/>
              <a:gd name="connsiteY6" fmla="*/ 718 h 2175160"/>
              <a:gd name="connsiteX7" fmla="*/ 0 w 4523640"/>
              <a:gd name="connsiteY7" fmla="*/ 718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</p:spPr>
      </p:pic>
      <p:pic>
        <p:nvPicPr>
          <p:cNvPr id="14" name="Picture 13" descr="A close up of a newspaper&#10;&#10;Description automatically generated">
            <a:extLst>
              <a:ext uri="{FF2B5EF4-FFF2-40B4-BE49-F238E27FC236}">
                <a16:creationId xmlns:a16="http://schemas.microsoft.com/office/drawing/2014/main" id="{B2C875B8-FA2F-4A4E-BD48-76EDE224DA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1" r="1" b="15237"/>
          <a:stretch/>
        </p:blipFill>
        <p:spPr>
          <a:xfrm>
            <a:off x="7716860" y="4683319"/>
            <a:ext cx="4475140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E5D5D650-F0A0-4C14-9246-2095730009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r="-3" b="22580"/>
          <a:stretch/>
        </p:blipFill>
        <p:spPr>
          <a:xfrm>
            <a:off x="3649321" y="3"/>
            <a:ext cx="4609359" cy="2130473"/>
          </a:xfrm>
          <a:custGeom>
            <a:avLst/>
            <a:gdLst>
              <a:gd name="connsiteX0" fmla="*/ 986689 w 4609359"/>
              <a:gd name="connsiteY0" fmla="*/ 0 h 2130473"/>
              <a:gd name="connsiteX1" fmla="*/ 4609359 w 4609359"/>
              <a:gd name="connsiteY1" fmla="*/ 0 h 2130473"/>
              <a:gd name="connsiteX2" fmla="*/ 3622670 w 4609359"/>
              <a:gd name="connsiteY2" fmla="*/ 2130473 h 2130473"/>
              <a:gd name="connsiteX3" fmla="*/ 0 w 46093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E63B5-FDEF-4278-B59D-6897A452FF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367"/>
          <a:stretch/>
        </p:blipFill>
        <p:spPr>
          <a:xfrm>
            <a:off x="20" y="-6954"/>
            <a:ext cx="4475120" cy="2130473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 descr="A person driving a car&#10;&#10;Description automatically generated">
            <a:extLst>
              <a:ext uri="{FF2B5EF4-FFF2-40B4-BE49-F238E27FC236}">
                <a16:creationId xmlns:a16="http://schemas.microsoft.com/office/drawing/2014/main" id="{AB6B91DF-2F25-4080-A883-BDAE443CAE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3" b="22157"/>
          <a:stretch/>
        </p:blipFill>
        <p:spPr>
          <a:xfrm>
            <a:off x="5482807" y="-1"/>
            <a:ext cx="6724463" cy="3004832"/>
          </a:xfrm>
          <a:custGeom>
            <a:avLst/>
            <a:gdLst>
              <a:gd name="connsiteX0" fmla="*/ 986689 w 4760659"/>
              <a:gd name="connsiteY0" fmla="*/ 0 h 2130473"/>
              <a:gd name="connsiteX1" fmla="*/ 4760659 w 4760659"/>
              <a:gd name="connsiteY1" fmla="*/ 0 h 2130473"/>
              <a:gd name="connsiteX2" fmla="*/ 4760659 w 4760659"/>
              <a:gd name="connsiteY2" fmla="*/ 2130473 h 2130473"/>
              <a:gd name="connsiteX3" fmla="*/ 0 w 47606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3121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0B7771-CF2C-45CF-BE60-EA976EDD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Activation</a:t>
            </a:r>
            <a:r>
              <a:rPr lang="da-DK" dirty="0"/>
              <a:t>: </a:t>
            </a:r>
            <a:r>
              <a:rPr lang="da-DK" dirty="0" err="1"/>
              <a:t>rectified</a:t>
            </a:r>
            <a:r>
              <a:rPr lang="da-DK" dirty="0"/>
              <a:t> </a:t>
            </a:r>
            <a:r>
              <a:rPr lang="da-DK" dirty="0" err="1"/>
              <a:t>linear</a:t>
            </a:r>
            <a:r>
              <a:rPr lang="da-DK" dirty="0"/>
              <a:t> unit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DA24F02-F810-4013-A380-D7EC13E05E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da-DK" b="0" i="0" smtClean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da-DK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a-DK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sty m:val="p"/>
                              </m:rPr>
                              <a:rPr lang="da-DK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EDA24F02-F810-4013-A380-D7EC13E05E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ladsholder til indhold 9">
            <a:extLst>
              <a:ext uri="{FF2B5EF4-FFF2-40B4-BE49-F238E27FC236}">
                <a16:creationId xmlns:a16="http://schemas.microsoft.com/office/drawing/2014/main" id="{74F25E1E-0630-4F04-B21F-C176468A0ED3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3170" y="762000"/>
            <a:ext cx="3160058" cy="2667000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A5BDB0F-5F06-4597-A023-967CAB08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31A997C-2DFE-40E8-B665-34FF93B17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5C8E640-10FF-49F9-9408-F78BBA78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50</a:t>
            </a:fld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3C48DC2F-E85A-4534-9BA5-42F99C7DD0B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8E98DCBC-0EC2-4A4A-8B2E-E510046FB54C}"/>
              </a:ext>
            </a:extLst>
          </p:cNvPr>
          <p:cNvSpPr/>
          <p:nvPr/>
        </p:nvSpPr>
        <p:spPr>
          <a:xfrm>
            <a:off x="406304" y="3856626"/>
            <a:ext cx="11066924" cy="1731374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72000" numCol="2" rtlCol="0" anchor="b"/>
          <a:lstStyle/>
          <a:p>
            <a:endParaRPr lang="da-DK" sz="2400" dirty="0"/>
          </a:p>
        </p:txBody>
      </p:sp>
      <p:sp>
        <p:nvSpPr>
          <p:cNvPr id="12" name="Rektangel: øverste hjørner afrundet 11">
            <a:extLst>
              <a:ext uri="{FF2B5EF4-FFF2-40B4-BE49-F238E27FC236}">
                <a16:creationId xmlns:a16="http://schemas.microsoft.com/office/drawing/2014/main" id="{46C72434-CB47-41F3-947B-A2B5C3655E9E}"/>
              </a:ext>
            </a:extLst>
          </p:cNvPr>
          <p:cNvSpPr/>
          <p:nvPr/>
        </p:nvSpPr>
        <p:spPr>
          <a:xfrm>
            <a:off x="406304" y="3590760"/>
            <a:ext cx="11066924" cy="56864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800" dirty="0" err="1"/>
              <a:t>Remarks</a:t>
            </a:r>
            <a:endParaRPr lang="en-US" sz="2800" dirty="0" err="1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3C472385-9C1F-447D-8E38-A337CEAE72D3}"/>
              </a:ext>
            </a:extLst>
          </p:cNvPr>
          <p:cNvSpPr txBox="1"/>
          <p:nvPr/>
        </p:nvSpPr>
        <p:spPr>
          <a:xfrm>
            <a:off x="586854" y="4252960"/>
            <a:ext cx="10886374" cy="1107996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+"/>
            </a:pPr>
            <a:r>
              <a:rPr lang="da-DK" sz="2400" dirty="0" err="1"/>
              <a:t>Usable</a:t>
            </a:r>
            <a:r>
              <a:rPr lang="da-DK" sz="2400" dirty="0"/>
              <a:t> gradient </a:t>
            </a: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dirty="0" err="1"/>
              <a:t>activated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+"/>
            </a:pPr>
            <a:r>
              <a:rPr lang="da-DK" sz="2400" dirty="0"/>
              <a:t>Fast to </a:t>
            </a:r>
            <a:r>
              <a:rPr lang="da-DK" sz="2400" dirty="0" err="1"/>
              <a:t>compute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+"/>
            </a:pPr>
            <a:r>
              <a:rPr lang="da-DK" sz="2400" dirty="0"/>
              <a:t>High </a:t>
            </a:r>
            <a:r>
              <a:rPr lang="da-DK" sz="2400" dirty="0" err="1"/>
              <a:t>abstraction</a:t>
            </a:r>
            <a:endParaRPr lang="da-DK" sz="2400" dirty="0"/>
          </a:p>
        </p:txBody>
      </p:sp>
    </p:spTree>
    <p:extLst>
      <p:ext uri="{BB962C8B-B14F-4D97-AF65-F5344CB8AC3E}">
        <p14:creationId xmlns:p14="http://schemas.microsoft.com/office/powerpoint/2010/main" val="1536718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07A09-6573-45D9-AF35-2B83206D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Neural Network (NN)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D66B79-37E2-4847-A45E-4A2E0B3B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554FC39-55DA-4CF9-9CB2-DA587097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7BEC76-9091-4032-BC8E-30EC03AA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51</a:t>
            </a:fld>
            <a:endParaRPr lang="da-DK" dirty="0"/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7A8BBFE3-D888-4CC4-BE96-AD61CA426ACF}"/>
              </a:ext>
            </a:extLst>
          </p:cNvPr>
          <p:cNvSpPr/>
          <p:nvPr/>
        </p:nvSpPr>
        <p:spPr>
          <a:xfrm>
            <a:off x="406304" y="2206461"/>
            <a:ext cx="11066924" cy="2073439"/>
          </a:xfrm>
          <a:prstGeom prst="roundRect">
            <a:avLst>
              <a:gd name="adj" fmla="val 8226"/>
            </a:avLst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72000" numCol="1" rtlCol="0" anchor="b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An </a:t>
            </a:r>
            <a:r>
              <a:rPr lang="da-DK" sz="2400" dirty="0" err="1"/>
              <a:t>artificial</a:t>
            </a:r>
            <a:r>
              <a:rPr lang="da-DK" sz="2400" dirty="0"/>
              <a:t> neural </a:t>
            </a:r>
            <a:r>
              <a:rPr lang="da-DK" sz="2400" dirty="0" err="1"/>
              <a:t>network</a:t>
            </a:r>
            <a:r>
              <a:rPr lang="da-DK" sz="2400" dirty="0"/>
              <a:t> is a </a:t>
            </a:r>
            <a:r>
              <a:rPr lang="da-DK" sz="2400" dirty="0" err="1"/>
              <a:t>computation</a:t>
            </a:r>
            <a:r>
              <a:rPr lang="da-DK" sz="2400" dirty="0"/>
              <a:t> </a:t>
            </a:r>
            <a:r>
              <a:rPr lang="da-DK" sz="2400" dirty="0" err="1"/>
              <a:t>graph</a:t>
            </a:r>
            <a:r>
              <a:rPr lang="da-DK" sz="2400" dirty="0"/>
              <a:t>, </a:t>
            </a:r>
            <a:r>
              <a:rPr lang="da-DK" sz="2400" dirty="0" err="1"/>
              <a:t>where</a:t>
            </a:r>
            <a:r>
              <a:rPr lang="da-DK" sz="2400" dirty="0"/>
              <a:t> the nodes </a:t>
            </a:r>
            <a:r>
              <a:rPr lang="da-DK" sz="2400" dirty="0" err="1"/>
              <a:t>are</a:t>
            </a:r>
            <a:r>
              <a:rPr lang="da-DK" sz="2400" dirty="0"/>
              <a:t> </a:t>
            </a:r>
            <a:r>
              <a:rPr lang="da-DK" sz="2400" dirty="0" err="1"/>
              <a:t>artificial</a:t>
            </a:r>
            <a:r>
              <a:rPr lang="da-DK" sz="2400" dirty="0"/>
              <a:t>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The </a:t>
            </a:r>
            <a:r>
              <a:rPr lang="da-DK" sz="2400" dirty="0">
                <a:solidFill>
                  <a:srgbClr val="FF0000"/>
                </a:solidFill>
              </a:rPr>
              <a:t>input </a:t>
            </a:r>
            <a:r>
              <a:rPr lang="da-DK" sz="2400" dirty="0" err="1">
                <a:solidFill>
                  <a:srgbClr val="FF0000"/>
                </a:solidFill>
              </a:rPr>
              <a:t>layer</a:t>
            </a:r>
            <a:r>
              <a:rPr lang="da-DK" sz="2400" dirty="0"/>
              <a:t> is the set of neurons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incoming</a:t>
            </a:r>
            <a:r>
              <a:rPr lang="da-DK" sz="2400" dirty="0"/>
              <a:t> </a:t>
            </a:r>
            <a:r>
              <a:rPr lang="da-DK" sz="2400" dirty="0" err="1"/>
              <a:t>edges</a:t>
            </a:r>
            <a:endParaRPr lang="da-D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400" dirty="0"/>
              <a:t>The </a:t>
            </a:r>
            <a:r>
              <a:rPr lang="da-DK" sz="2400" dirty="0">
                <a:solidFill>
                  <a:srgbClr val="FF0000"/>
                </a:solidFill>
              </a:rPr>
              <a:t>output </a:t>
            </a:r>
            <a:r>
              <a:rPr lang="da-DK" sz="2400" dirty="0" err="1">
                <a:solidFill>
                  <a:srgbClr val="FF0000"/>
                </a:solidFill>
              </a:rPr>
              <a:t>layer</a:t>
            </a:r>
            <a:r>
              <a:rPr lang="da-DK" sz="2400" dirty="0"/>
              <a:t> is the set of neurons </a:t>
            </a:r>
            <a:r>
              <a:rPr lang="da-DK" sz="2400" dirty="0" err="1"/>
              <a:t>without</a:t>
            </a:r>
            <a:r>
              <a:rPr lang="da-DK" sz="2400" dirty="0"/>
              <a:t> </a:t>
            </a:r>
            <a:r>
              <a:rPr lang="da-DK" sz="2400" dirty="0" err="1"/>
              <a:t>outgoing</a:t>
            </a:r>
            <a:r>
              <a:rPr lang="da-DK" sz="2400" dirty="0"/>
              <a:t> </a:t>
            </a:r>
            <a:r>
              <a:rPr lang="da-DK" sz="2400" dirty="0" err="1"/>
              <a:t>edges</a:t>
            </a:r>
            <a:endParaRPr lang="da-DK" sz="2400" dirty="0"/>
          </a:p>
        </p:txBody>
      </p:sp>
      <p:sp>
        <p:nvSpPr>
          <p:cNvPr id="10" name="Rektangel: øverste hjørner afrundet 9">
            <a:extLst>
              <a:ext uri="{FF2B5EF4-FFF2-40B4-BE49-F238E27FC236}">
                <a16:creationId xmlns:a16="http://schemas.microsoft.com/office/drawing/2014/main" id="{D4B0A0E9-B1E7-464A-8F43-D1B3A321AF6A}"/>
              </a:ext>
            </a:extLst>
          </p:cNvPr>
          <p:cNvSpPr/>
          <p:nvPr/>
        </p:nvSpPr>
        <p:spPr>
          <a:xfrm>
            <a:off x="406304" y="2206460"/>
            <a:ext cx="11066924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600" dirty="0"/>
              <a:t>Definition</a:t>
            </a:r>
            <a:endParaRPr lang="en-US" sz="2600" dirty="0" err="1"/>
          </a:p>
        </p:txBody>
      </p:sp>
    </p:spTree>
    <p:extLst>
      <p:ext uri="{BB962C8B-B14F-4D97-AF65-F5344CB8AC3E}">
        <p14:creationId xmlns:p14="http://schemas.microsoft.com/office/powerpoint/2010/main" val="24132352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07A09-6573-45D9-AF35-2B83206D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Feed-forward Neural Networks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D66B79-37E2-4847-A45E-4A2E0B3B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554FC39-55DA-4CF9-9CB2-DA587097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7BEC76-9091-4032-BC8E-30EC03AA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52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ktangel: afrundede hjørner 8">
                <a:extLst>
                  <a:ext uri="{FF2B5EF4-FFF2-40B4-BE49-F238E27FC236}">
                    <a16:creationId xmlns:a16="http://schemas.microsoft.com/office/drawing/2014/main" id="{7A8BBFE3-D888-4CC4-BE96-AD61CA426ACF}"/>
                  </a:ext>
                </a:extLst>
              </p:cNvPr>
              <p:cNvSpPr/>
              <p:nvPr/>
            </p:nvSpPr>
            <p:spPr>
              <a:xfrm>
                <a:off x="406304" y="2003261"/>
                <a:ext cx="11066924" cy="2429039"/>
              </a:xfrm>
              <a:prstGeom prst="roundRect">
                <a:avLst>
                  <a:gd name="adj" fmla="val 8226"/>
                </a:avLst>
              </a:prstGeom>
              <a:solidFill>
                <a:schemeClr val="bg1">
                  <a:lumMod val="8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72000" tIns="72000" rIns="72000" bIns="72000" numCol="1" rtlCol="0" anchor="b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A feed-forward neural </a:t>
                </a:r>
                <a:r>
                  <a:rPr lang="da-DK" sz="2400" dirty="0" err="1"/>
                  <a:t>network</a:t>
                </a:r>
                <a:r>
                  <a:rPr lang="da-DK" sz="2400" dirty="0"/>
                  <a:t> is a NN </a:t>
                </a:r>
                <a:r>
                  <a:rPr lang="da-DK" sz="2400" dirty="0" err="1"/>
                  <a:t>without</a:t>
                </a:r>
                <a:r>
                  <a:rPr lang="da-DK" sz="2400" dirty="0"/>
                  <a:t> </a:t>
                </a:r>
                <a:r>
                  <a:rPr lang="da-DK" sz="2400" dirty="0" err="1"/>
                  <a:t>cycles</a:t>
                </a:r>
                <a:endParaRPr lang="da-DK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Neurons </a:t>
                </a:r>
                <a:r>
                  <a:rPr lang="da-DK" sz="2400" dirty="0" err="1"/>
                  <a:t>are</a:t>
                </a:r>
                <a:r>
                  <a:rPr lang="da-DK" sz="2400" dirty="0"/>
                  <a:t> </a:t>
                </a:r>
                <a:r>
                  <a:rPr lang="da-DK" sz="2400" dirty="0" err="1"/>
                  <a:t>organized</a:t>
                </a:r>
                <a:r>
                  <a:rPr lang="da-DK" sz="2400" dirty="0"/>
                  <a:t> in </a:t>
                </a:r>
                <a:r>
                  <a:rPr lang="da-DK" sz="2400" dirty="0" err="1">
                    <a:solidFill>
                      <a:srgbClr val="FF0000"/>
                    </a:solidFill>
                  </a:rPr>
                  <a:t>layers</a:t>
                </a:r>
                <a:endParaRPr lang="da-DK" sz="2400" dirty="0">
                  <a:solidFill>
                    <a:srgbClr val="FF0000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A neuron </a:t>
                </a:r>
                <a:r>
                  <a:rPr lang="da-DK" sz="2400" dirty="0" err="1"/>
                  <a:t>belongs</a:t>
                </a:r>
                <a:r>
                  <a:rPr lang="da-DK" sz="2400" dirty="0"/>
                  <a:t> to </a:t>
                </a:r>
                <a:r>
                  <a:rPr lang="da-DK" sz="2400" dirty="0" err="1"/>
                  <a:t>layer</a:t>
                </a:r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r>
                      <a:rPr lang="da-DK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a-DK" sz="2400" dirty="0"/>
                  <a:t> </a:t>
                </a:r>
                <a:r>
                  <a:rPr lang="da-DK" sz="2400" dirty="0" err="1"/>
                  <a:t>if</a:t>
                </a:r>
                <a:r>
                  <a:rPr lang="da-DK" sz="2400" dirty="0"/>
                  <a:t> the </a:t>
                </a:r>
                <a:r>
                  <a:rPr lang="da-DK" sz="2400" dirty="0" err="1"/>
                  <a:t>longest</a:t>
                </a:r>
                <a:r>
                  <a:rPr lang="da-DK" sz="2400" dirty="0"/>
                  <a:t> </a:t>
                </a:r>
                <a:r>
                  <a:rPr lang="da-DK" sz="2400" dirty="0" err="1"/>
                  <a:t>path</a:t>
                </a:r>
                <a:r>
                  <a:rPr lang="da-DK" sz="2400" dirty="0"/>
                  <a:t> in the </a:t>
                </a:r>
                <a:r>
                  <a:rPr lang="da-DK" sz="2400" dirty="0" err="1"/>
                  <a:t>graph</a:t>
                </a:r>
                <a:r>
                  <a:rPr lang="da-DK" sz="2400" dirty="0"/>
                  <a:t> </a:t>
                </a:r>
                <a:r>
                  <a:rPr lang="da-DK" sz="2400" dirty="0" err="1"/>
                  <a:t>between</a:t>
                </a:r>
                <a:r>
                  <a:rPr lang="da-DK" sz="2400" dirty="0"/>
                  <a:t> the input </a:t>
                </a:r>
                <a:r>
                  <a:rPr lang="da-DK" sz="2400" dirty="0" err="1"/>
                  <a:t>layer</a:t>
                </a:r>
                <a:r>
                  <a:rPr lang="da-DK" sz="2400" dirty="0"/>
                  <a:t> and the neuron is of </a:t>
                </a:r>
                <a:r>
                  <a:rPr lang="da-DK" sz="2400" dirty="0" err="1"/>
                  <a:t>length</a:t>
                </a:r>
                <a:r>
                  <a:rPr lang="da-DK" sz="2400" dirty="0"/>
                  <a:t> </a:t>
                </a:r>
                <a14:m>
                  <m:oMath xmlns:m="http://schemas.openxmlformats.org/officeDocument/2006/math">
                    <m:r>
                      <a:rPr lang="da-DK" sz="24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a-DK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Any </a:t>
                </a:r>
                <a:r>
                  <a:rPr lang="da-DK" sz="2400" dirty="0" err="1"/>
                  <a:t>layers</a:t>
                </a:r>
                <a:r>
                  <a:rPr lang="da-DK" sz="2400" dirty="0"/>
                  <a:t> </a:t>
                </a:r>
                <a:r>
                  <a:rPr lang="da-DK" sz="2400" dirty="0" err="1"/>
                  <a:t>other</a:t>
                </a:r>
                <a:r>
                  <a:rPr lang="da-DK" sz="2400" dirty="0"/>
                  <a:t> </a:t>
                </a:r>
                <a:r>
                  <a:rPr lang="da-DK" sz="2400" dirty="0" err="1"/>
                  <a:t>than</a:t>
                </a:r>
                <a:r>
                  <a:rPr lang="da-DK" sz="2400" dirty="0"/>
                  <a:t> input and output </a:t>
                </a:r>
                <a:r>
                  <a:rPr lang="da-DK" sz="2400" dirty="0" err="1"/>
                  <a:t>layers</a:t>
                </a:r>
                <a:r>
                  <a:rPr lang="da-DK" sz="2400" dirty="0"/>
                  <a:t> </a:t>
                </a:r>
                <a:r>
                  <a:rPr lang="da-DK" sz="2400" dirty="0" err="1"/>
                  <a:t>are</a:t>
                </a:r>
                <a:r>
                  <a:rPr lang="da-DK" sz="2400" dirty="0"/>
                  <a:t> </a:t>
                </a:r>
                <a:r>
                  <a:rPr lang="da-DK" sz="2400" dirty="0" err="1"/>
                  <a:t>called</a:t>
                </a:r>
                <a:r>
                  <a:rPr lang="da-DK" sz="2400" dirty="0"/>
                  <a:t> </a:t>
                </a:r>
                <a:r>
                  <a:rPr lang="da-DK" sz="2400" dirty="0" err="1">
                    <a:solidFill>
                      <a:srgbClr val="FF0000"/>
                    </a:solidFill>
                  </a:rPr>
                  <a:t>hidden</a:t>
                </a:r>
                <a:r>
                  <a:rPr lang="da-DK" sz="2400" dirty="0">
                    <a:solidFill>
                      <a:srgbClr val="FF0000"/>
                    </a:solidFill>
                  </a:rPr>
                  <a:t> </a:t>
                </a:r>
                <a:r>
                  <a:rPr lang="da-DK" sz="2400" dirty="0" err="1">
                    <a:solidFill>
                      <a:srgbClr val="FF0000"/>
                    </a:solidFill>
                  </a:rPr>
                  <a:t>layers</a:t>
                </a:r>
                <a:endParaRPr lang="da-DK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ktangel: afrundede hjørner 8">
                <a:extLst>
                  <a:ext uri="{FF2B5EF4-FFF2-40B4-BE49-F238E27FC236}">
                    <a16:creationId xmlns:a16="http://schemas.microsoft.com/office/drawing/2014/main" id="{7A8BBFE3-D888-4CC4-BE96-AD61CA426A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04" y="2003261"/>
                <a:ext cx="11066924" cy="2429039"/>
              </a:xfrm>
              <a:prstGeom prst="roundRect">
                <a:avLst>
                  <a:gd name="adj" fmla="val 8226"/>
                </a:avLst>
              </a:prstGeom>
              <a:blipFill>
                <a:blip r:embed="rId2"/>
                <a:stretch>
                  <a:fillRect l="-385" b="-225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ktangel: øverste hjørner afrundet 9">
            <a:extLst>
              <a:ext uri="{FF2B5EF4-FFF2-40B4-BE49-F238E27FC236}">
                <a16:creationId xmlns:a16="http://schemas.microsoft.com/office/drawing/2014/main" id="{D4B0A0E9-B1E7-464A-8F43-D1B3A321AF6A}"/>
              </a:ext>
            </a:extLst>
          </p:cNvPr>
          <p:cNvSpPr/>
          <p:nvPr/>
        </p:nvSpPr>
        <p:spPr>
          <a:xfrm>
            <a:off x="406304" y="2003260"/>
            <a:ext cx="11066924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600" dirty="0"/>
              <a:t>Definition</a:t>
            </a:r>
            <a:endParaRPr lang="en-US" sz="2600" dirty="0" err="1"/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143BB3C0-C401-424C-BEBB-B33C68A28300}"/>
              </a:ext>
            </a:extLst>
          </p:cNvPr>
          <p:cNvSpPr txBox="1"/>
          <p:nvPr/>
        </p:nvSpPr>
        <p:spPr>
          <a:xfrm>
            <a:off x="406304" y="5130800"/>
            <a:ext cx="1054455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dirty="0"/>
              <a:t>Feed-forward neural </a:t>
            </a:r>
            <a:r>
              <a:rPr lang="da-DK" sz="1600" dirty="0" err="1"/>
              <a:t>network</a:t>
            </a:r>
            <a:r>
              <a:rPr lang="da-DK" sz="1600" dirty="0"/>
              <a:t> is the most </a:t>
            </a:r>
            <a:r>
              <a:rPr lang="da-DK" sz="1600" dirty="0" err="1"/>
              <a:t>commonly</a:t>
            </a:r>
            <a:r>
              <a:rPr lang="da-DK" sz="1600" dirty="0"/>
              <a:t> </a:t>
            </a:r>
            <a:r>
              <a:rPr lang="da-DK" sz="1600" dirty="0" err="1"/>
              <a:t>used</a:t>
            </a:r>
            <a:r>
              <a:rPr lang="da-DK" sz="1600" dirty="0"/>
              <a:t> </a:t>
            </a:r>
            <a:r>
              <a:rPr lang="da-DK" sz="1600" dirty="0" err="1"/>
              <a:t>architecture</a:t>
            </a:r>
            <a:r>
              <a:rPr lang="da-DK" sz="1600" dirty="0"/>
              <a:t> and is the </a:t>
            </a:r>
            <a:r>
              <a:rPr lang="da-DK" sz="1600" dirty="0" err="1"/>
              <a:t>preferred</a:t>
            </a:r>
            <a:r>
              <a:rPr lang="da-DK" sz="1600" dirty="0"/>
              <a:t> type for image </a:t>
            </a:r>
            <a:r>
              <a:rPr lang="da-DK" sz="1600" dirty="0" err="1"/>
              <a:t>processing</a:t>
            </a:r>
            <a:r>
              <a:rPr lang="da-DK" sz="1600" dirty="0"/>
              <a:t>.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32185355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07A09-6573-45D9-AF35-2B83206D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Fully</a:t>
            </a:r>
            <a:r>
              <a:rPr lang="da-DK" dirty="0"/>
              <a:t> </a:t>
            </a:r>
            <a:r>
              <a:rPr lang="da-DK" dirty="0" err="1"/>
              <a:t>Connected</a:t>
            </a:r>
            <a:r>
              <a:rPr lang="da-DK" dirty="0"/>
              <a:t> Networks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D66B79-37E2-4847-A45E-4A2E0B3B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554FC39-55DA-4CF9-9CB2-DA587097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7BEC76-9091-4032-BC8E-30EC03AA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53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143BB3C0-C401-424C-BEBB-B33C68A28300}"/>
                  </a:ext>
                </a:extLst>
              </p:cNvPr>
              <p:cNvSpPr txBox="1"/>
              <p:nvPr/>
            </p:nvSpPr>
            <p:spPr>
              <a:xfrm>
                <a:off x="402253" y="1829583"/>
                <a:ext cx="11218247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dirty="0"/>
                  <a:t>A </a:t>
                </a:r>
                <a:r>
                  <a:rPr lang="da-DK" dirty="0" err="1"/>
                  <a:t>layer</a:t>
                </a:r>
                <a:r>
                  <a:rPr lang="da-DK" dirty="0"/>
                  <a:t> is </a:t>
                </a:r>
                <a:r>
                  <a:rPr lang="da-DK" dirty="0" err="1"/>
                  <a:t>fully</a:t>
                </a:r>
                <a:r>
                  <a:rPr lang="da-DK" dirty="0"/>
                  <a:t> </a:t>
                </a:r>
                <a:r>
                  <a:rPr lang="da-DK" dirty="0" err="1"/>
                  <a:t>connected</a:t>
                </a:r>
                <a:r>
                  <a:rPr lang="da-DK" dirty="0"/>
                  <a:t> (FC)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:r>
                  <a:rPr lang="da-DK" dirty="0" err="1"/>
                  <a:t>each</a:t>
                </a:r>
                <a:r>
                  <a:rPr lang="da-DK" dirty="0"/>
                  <a:t> of </a:t>
                </a:r>
                <a:r>
                  <a:rPr lang="da-DK" dirty="0" err="1"/>
                  <a:t>its</a:t>
                </a:r>
                <a:r>
                  <a:rPr lang="da-DK" dirty="0"/>
                  <a:t> neurons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connected</a:t>
                </a:r>
                <a:r>
                  <a:rPr lang="da-DK" dirty="0"/>
                  <a:t> to all the neurons of the </a:t>
                </a:r>
                <a:r>
                  <a:rPr lang="da-DK" dirty="0" err="1"/>
                  <a:t>previous</a:t>
                </a:r>
                <a:r>
                  <a:rPr lang="da-DK" dirty="0"/>
                  <a:t> and </a:t>
                </a:r>
                <a:r>
                  <a:rPr lang="da-DK" dirty="0" err="1"/>
                  <a:t>following</a:t>
                </a:r>
                <a:r>
                  <a:rPr lang="da-DK" dirty="0"/>
                  <a:t> </a:t>
                </a:r>
                <a:r>
                  <a:rPr lang="da-DK" dirty="0" err="1"/>
                  <a:t>layers</a:t>
                </a:r>
                <a:endParaRPr lang="da-DK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dirty="0"/>
                  <a:t>If a FC </a:t>
                </a:r>
                <a:r>
                  <a:rPr lang="da-DK" dirty="0" err="1"/>
                  <a:t>layer</a:t>
                </a:r>
                <a:r>
                  <a:rPr lang="da-DK" dirty="0"/>
                  <a:t> </a:t>
                </a:r>
                <a:r>
                  <a:rPr lang="da-DK" dirty="0" err="1"/>
                  <a:t>contains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a-DK" dirty="0"/>
                  <a:t> neurons, and the </a:t>
                </a:r>
                <a:r>
                  <a:rPr lang="da-DK" dirty="0" err="1"/>
                  <a:t>previous</a:t>
                </a:r>
                <a:r>
                  <a:rPr lang="da-DK" dirty="0"/>
                  <a:t> </a:t>
                </a:r>
                <a:r>
                  <a:rPr lang="da-DK" dirty="0" err="1"/>
                  <a:t>layer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a-DK" dirty="0"/>
                  <a:t>, </a:t>
                </a:r>
                <a:r>
                  <a:rPr lang="da-DK" dirty="0" err="1"/>
                  <a:t>then</a:t>
                </a:r>
                <a:r>
                  <a:rPr lang="da-DK" dirty="0"/>
                  <a:t> </a:t>
                </a:r>
                <a:r>
                  <a:rPr lang="da-DK" dirty="0" err="1"/>
                  <a:t>its</a:t>
                </a:r>
                <a:r>
                  <a:rPr lang="da-DK" dirty="0"/>
                  <a:t> </a:t>
                </a:r>
                <a:r>
                  <a:rPr lang="da-DK" dirty="0" err="1"/>
                  <a:t>weights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a 2-dimensinal matrix of </a:t>
                </a:r>
                <a:r>
                  <a:rPr lang="da-DK" dirty="0" err="1"/>
                  <a:t>size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dirty="0"/>
                  <a:t>A NN is </a:t>
                </a:r>
                <a:r>
                  <a:rPr lang="da-DK" dirty="0" err="1"/>
                  <a:t>fully</a:t>
                </a:r>
                <a:r>
                  <a:rPr lang="da-DK" dirty="0"/>
                  <a:t> </a:t>
                </a:r>
                <a:r>
                  <a:rPr lang="da-DK" dirty="0" err="1"/>
                  <a:t>connected</a:t>
                </a:r>
                <a:r>
                  <a:rPr lang="da-DK" dirty="0"/>
                  <a:t> </a:t>
                </a:r>
                <a:r>
                  <a:rPr lang="da-DK" dirty="0" err="1"/>
                  <a:t>if</a:t>
                </a:r>
                <a:r>
                  <a:rPr lang="da-DK" dirty="0"/>
                  <a:t> all </a:t>
                </a:r>
                <a:r>
                  <a:rPr lang="da-DK" dirty="0" err="1"/>
                  <a:t>its</a:t>
                </a:r>
                <a:r>
                  <a:rPr lang="da-DK" dirty="0"/>
                  <a:t> </a:t>
                </a:r>
                <a:r>
                  <a:rPr lang="da-DK" dirty="0" err="1"/>
                  <a:t>hidden</a:t>
                </a:r>
                <a:r>
                  <a:rPr lang="da-DK" dirty="0"/>
                  <a:t> </a:t>
                </a:r>
                <a:r>
                  <a:rPr lang="da-DK" dirty="0" err="1"/>
                  <a:t>layers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fully</a:t>
                </a:r>
                <a:r>
                  <a:rPr lang="da-DK" dirty="0"/>
                  <a:t> </a:t>
                </a:r>
                <a:r>
                  <a:rPr lang="da-DK" dirty="0" err="1"/>
                  <a:t>connected</a:t>
                </a:r>
                <a:endParaRPr lang="en-US" dirty="0" err="1"/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143BB3C0-C401-424C-BEBB-B33C68A28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3" y="1829583"/>
                <a:ext cx="11218247" cy="1384995"/>
              </a:xfrm>
              <a:prstGeom prst="rect">
                <a:avLst/>
              </a:prstGeom>
              <a:blipFill>
                <a:blip r:embed="rId2"/>
                <a:stretch>
                  <a:fillRect l="-1196" t="-5727" r="-978" b="-9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EB69A876-FC5C-4F83-B1AD-3866F6C7E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9468" y="3330368"/>
            <a:ext cx="7803816" cy="296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88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07A09-6573-45D9-AF35-2B83206D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Graphical</a:t>
            </a:r>
            <a:r>
              <a:rPr lang="da-DK" dirty="0"/>
              <a:t> </a:t>
            </a:r>
            <a:r>
              <a:rPr lang="da-DK" dirty="0" err="1"/>
              <a:t>representations</a:t>
            </a:r>
            <a:r>
              <a:rPr lang="da-DK" dirty="0"/>
              <a:t> of </a:t>
            </a:r>
            <a:r>
              <a:rPr lang="da-DK" dirty="0" err="1"/>
              <a:t>NNs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D66B79-37E2-4847-A45E-4A2E0B3B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554FC39-55DA-4CF9-9CB2-DA587097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7BEC76-9091-4032-BC8E-30EC03AA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54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143BB3C0-C401-424C-BEBB-B33C68A28300}"/>
                  </a:ext>
                </a:extLst>
              </p:cNvPr>
              <p:cNvSpPr txBox="1"/>
              <p:nvPr/>
            </p:nvSpPr>
            <p:spPr>
              <a:xfrm>
                <a:off x="402253" y="-1802617"/>
                <a:ext cx="11218247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dirty="0"/>
                  <a:t>A </a:t>
                </a:r>
                <a:r>
                  <a:rPr lang="da-DK" dirty="0" err="1"/>
                  <a:t>layer</a:t>
                </a:r>
                <a:r>
                  <a:rPr lang="da-DK" dirty="0"/>
                  <a:t> is </a:t>
                </a:r>
                <a:r>
                  <a:rPr lang="da-DK" dirty="0" err="1"/>
                  <a:t>fully</a:t>
                </a:r>
                <a:r>
                  <a:rPr lang="da-DK" dirty="0"/>
                  <a:t> </a:t>
                </a:r>
                <a:r>
                  <a:rPr lang="da-DK" dirty="0" err="1"/>
                  <a:t>connected</a:t>
                </a:r>
                <a:r>
                  <a:rPr lang="da-DK" dirty="0"/>
                  <a:t> (FC) </a:t>
                </a:r>
                <a:r>
                  <a:rPr lang="da-DK" dirty="0" err="1"/>
                  <a:t>if</a:t>
                </a:r>
                <a:r>
                  <a:rPr lang="da-DK" dirty="0"/>
                  <a:t> </a:t>
                </a:r>
                <a:r>
                  <a:rPr lang="da-DK" dirty="0" err="1"/>
                  <a:t>each</a:t>
                </a:r>
                <a:r>
                  <a:rPr lang="da-DK" dirty="0"/>
                  <a:t> of </a:t>
                </a:r>
                <a:r>
                  <a:rPr lang="da-DK" dirty="0" err="1"/>
                  <a:t>its</a:t>
                </a:r>
                <a:r>
                  <a:rPr lang="da-DK" dirty="0"/>
                  <a:t> neurons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connected</a:t>
                </a:r>
                <a:r>
                  <a:rPr lang="da-DK" dirty="0"/>
                  <a:t> to all the neurons of the </a:t>
                </a:r>
                <a:r>
                  <a:rPr lang="da-DK" dirty="0" err="1"/>
                  <a:t>previous</a:t>
                </a:r>
                <a:r>
                  <a:rPr lang="da-DK" dirty="0"/>
                  <a:t> and </a:t>
                </a:r>
                <a:r>
                  <a:rPr lang="da-DK" dirty="0" err="1"/>
                  <a:t>following</a:t>
                </a:r>
                <a:r>
                  <a:rPr lang="da-DK" dirty="0"/>
                  <a:t> </a:t>
                </a:r>
                <a:r>
                  <a:rPr lang="da-DK" dirty="0" err="1"/>
                  <a:t>layers</a:t>
                </a:r>
                <a:endParaRPr lang="da-DK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dirty="0"/>
                  <a:t>If a FC </a:t>
                </a:r>
                <a:r>
                  <a:rPr lang="da-DK" dirty="0" err="1"/>
                  <a:t>layer</a:t>
                </a:r>
                <a:r>
                  <a:rPr lang="da-DK" dirty="0"/>
                  <a:t> </a:t>
                </a:r>
                <a:r>
                  <a:rPr lang="da-DK" dirty="0" err="1"/>
                  <a:t>contains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a-DK" dirty="0"/>
                  <a:t> neurons, and the </a:t>
                </a:r>
                <a:r>
                  <a:rPr lang="da-DK" dirty="0" err="1"/>
                  <a:t>previous</a:t>
                </a:r>
                <a:r>
                  <a:rPr lang="da-DK" dirty="0"/>
                  <a:t> </a:t>
                </a:r>
                <a:r>
                  <a:rPr lang="da-DK" dirty="0" err="1"/>
                  <a:t>layer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a-DK" dirty="0"/>
                  <a:t>, </a:t>
                </a:r>
                <a:r>
                  <a:rPr lang="da-DK" dirty="0" err="1"/>
                  <a:t>then</a:t>
                </a:r>
                <a:r>
                  <a:rPr lang="da-DK" dirty="0"/>
                  <a:t> </a:t>
                </a:r>
                <a:r>
                  <a:rPr lang="da-DK" dirty="0" err="1"/>
                  <a:t>its</a:t>
                </a:r>
                <a:r>
                  <a:rPr lang="da-DK" dirty="0"/>
                  <a:t> </a:t>
                </a:r>
                <a:r>
                  <a:rPr lang="da-DK" dirty="0" err="1"/>
                  <a:t>weights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a 2-dimensinal matrix of </a:t>
                </a:r>
                <a:r>
                  <a:rPr lang="da-DK" dirty="0" err="1"/>
                  <a:t>size</a:t>
                </a:r>
                <a:r>
                  <a:rPr lang="da-DK" dirty="0"/>
                  <a:t>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dirty="0"/>
                  <a:t>A NN is </a:t>
                </a:r>
                <a:r>
                  <a:rPr lang="da-DK" dirty="0" err="1"/>
                  <a:t>fully</a:t>
                </a:r>
                <a:r>
                  <a:rPr lang="da-DK" dirty="0"/>
                  <a:t> </a:t>
                </a:r>
                <a:r>
                  <a:rPr lang="da-DK" dirty="0" err="1"/>
                  <a:t>connected</a:t>
                </a:r>
                <a:r>
                  <a:rPr lang="da-DK" dirty="0"/>
                  <a:t> </a:t>
                </a:r>
                <a:r>
                  <a:rPr lang="da-DK" dirty="0" err="1"/>
                  <a:t>if</a:t>
                </a:r>
                <a:r>
                  <a:rPr lang="da-DK" dirty="0"/>
                  <a:t> all </a:t>
                </a:r>
                <a:r>
                  <a:rPr lang="da-DK" dirty="0" err="1"/>
                  <a:t>its</a:t>
                </a:r>
                <a:r>
                  <a:rPr lang="da-DK" dirty="0"/>
                  <a:t> </a:t>
                </a:r>
                <a:r>
                  <a:rPr lang="da-DK" dirty="0" err="1"/>
                  <a:t>hidden</a:t>
                </a:r>
                <a:r>
                  <a:rPr lang="da-DK" dirty="0"/>
                  <a:t> </a:t>
                </a:r>
                <a:r>
                  <a:rPr lang="da-DK" dirty="0" err="1"/>
                  <a:t>layers</a:t>
                </a:r>
                <a:r>
                  <a:rPr lang="da-DK" dirty="0"/>
                  <a:t> </a:t>
                </a:r>
                <a:r>
                  <a:rPr lang="da-DK" dirty="0" err="1"/>
                  <a:t>are</a:t>
                </a:r>
                <a:r>
                  <a:rPr lang="da-DK" dirty="0"/>
                  <a:t> </a:t>
                </a:r>
                <a:r>
                  <a:rPr lang="da-DK" dirty="0" err="1"/>
                  <a:t>fully</a:t>
                </a:r>
                <a:r>
                  <a:rPr lang="da-DK" dirty="0"/>
                  <a:t> </a:t>
                </a:r>
                <a:r>
                  <a:rPr lang="da-DK" dirty="0" err="1"/>
                  <a:t>connected</a:t>
                </a:r>
                <a:endParaRPr lang="en-US" dirty="0" err="1"/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143BB3C0-C401-424C-BEBB-B33C68A28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3" y="-1802617"/>
                <a:ext cx="11218247" cy="1384995"/>
              </a:xfrm>
              <a:prstGeom prst="rect">
                <a:avLst/>
              </a:prstGeom>
              <a:blipFill>
                <a:blip r:embed="rId2"/>
                <a:stretch>
                  <a:fillRect l="-1196" t="-5727" r="-978" b="-9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EB69A876-FC5C-4F83-B1AD-3866F6C7E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402" y="1829583"/>
            <a:ext cx="4523232" cy="171907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22A0A924-D0C5-4134-80B1-7485A7934A66}"/>
              </a:ext>
            </a:extLst>
          </p:cNvPr>
          <p:cNvSpPr txBox="1"/>
          <p:nvPr/>
        </p:nvSpPr>
        <p:spPr>
          <a:xfrm>
            <a:off x="5694525" y="2973843"/>
            <a:ext cx="60656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Nodes </a:t>
            </a:r>
            <a:r>
              <a:rPr lang="da-DK" sz="2000" dirty="0" err="1"/>
              <a:t>are</a:t>
            </a:r>
            <a:r>
              <a:rPr lang="da-DK" sz="2000" dirty="0"/>
              <a:t> </a:t>
            </a:r>
            <a:r>
              <a:rPr lang="da-DK" sz="2000" dirty="0" err="1"/>
              <a:t>represented</a:t>
            </a:r>
            <a:r>
              <a:rPr lang="da-DK" sz="2000" dirty="0"/>
              <a:t> as a single array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BDA681-AFF4-44DE-8513-B1C1404BA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1" r="86669" b="35514"/>
          <a:stretch/>
        </p:blipFill>
        <p:spPr>
          <a:xfrm>
            <a:off x="431800" y="3435510"/>
            <a:ext cx="558800" cy="1719072"/>
          </a:xfrm>
          <a:prstGeom prst="rect">
            <a:avLst/>
          </a:prstGeom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190C64DB-930D-4A38-8B0F-6603FFB6CE71}"/>
              </a:ext>
            </a:extLst>
          </p:cNvPr>
          <p:cNvSpPr/>
          <p:nvPr/>
        </p:nvSpPr>
        <p:spPr>
          <a:xfrm>
            <a:off x="573206" y="5145206"/>
            <a:ext cx="518615" cy="341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613143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07A09-6573-45D9-AF35-2B83206D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Graphical</a:t>
            </a:r>
            <a:r>
              <a:rPr lang="da-DK" dirty="0"/>
              <a:t> </a:t>
            </a:r>
            <a:r>
              <a:rPr lang="da-DK" dirty="0" err="1"/>
              <a:t>representations</a:t>
            </a:r>
            <a:r>
              <a:rPr lang="da-DK" dirty="0"/>
              <a:t> of </a:t>
            </a:r>
            <a:r>
              <a:rPr lang="da-DK" dirty="0" err="1"/>
              <a:t>NNs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D66B79-37E2-4847-A45E-4A2E0B3B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554FC39-55DA-4CF9-9CB2-DA587097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7BEC76-9091-4032-BC8E-30EC03AA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55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143BB3C0-C401-424C-BEBB-B33C68A28300}"/>
                  </a:ext>
                </a:extLst>
              </p:cNvPr>
              <p:cNvSpPr txBox="1"/>
              <p:nvPr/>
            </p:nvSpPr>
            <p:spPr>
              <a:xfrm>
                <a:off x="402253" y="-1802617"/>
                <a:ext cx="11218247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A </a:t>
                </a:r>
                <a:r>
                  <a:rPr lang="da-DK" sz="2000" dirty="0" err="1"/>
                  <a:t>layer</a:t>
                </a:r>
                <a:r>
                  <a:rPr lang="da-DK" sz="2000" dirty="0"/>
                  <a:t> is </a:t>
                </a:r>
                <a:r>
                  <a:rPr lang="da-DK" sz="2000" dirty="0" err="1"/>
                  <a:t>fully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connected</a:t>
                </a:r>
                <a:r>
                  <a:rPr lang="da-DK" sz="2000" dirty="0"/>
                  <a:t> (FC) </a:t>
                </a:r>
                <a:r>
                  <a:rPr lang="da-DK" sz="2000" dirty="0" err="1"/>
                  <a:t>if</a:t>
                </a:r>
                <a:r>
                  <a:rPr lang="da-DK" sz="2000" dirty="0"/>
                  <a:t> </a:t>
                </a:r>
                <a:r>
                  <a:rPr lang="da-DK" sz="2000" dirty="0" err="1"/>
                  <a:t>each</a:t>
                </a:r>
                <a:r>
                  <a:rPr lang="da-DK" sz="2000" dirty="0"/>
                  <a:t> of </a:t>
                </a:r>
                <a:r>
                  <a:rPr lang="da-DK" sz="2000" dirty="0" err="1"/>
                  <a:t>its</a:t>
                </a:r>
                <a:r>
                  <a:rPr lang="da-DK" sz="2000" dirty="0"/>
                  <a:t> neurons </a:t>
                </a:r>
                <a:r>
                  <a:rPr lang="da-DK" sz="2000" dirty="0" err="1"/>
                  <a:t>are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connected</a:t>
                </a:r>
                <a:r>
                  <a:rPr lang="da-DK" sz="2000" dirty="0"/>
                  <a:t> to all the neurons of the </a:t>
                </a:r>
                <a:r>
                  <a:rPr lang="da-DK" sz="2000" dirty="0" err="1"/>
                  <a:t>previous</a:t>
                </a:r>
                <a:r>
                  <a:rPr lang="da-DK" sz="2000" dirty="0"/>
                  <a:t> and </a:t>
                </a:r>
                <a:r>
                  <a:rPr lang="da-DK" sz="2000" dirty="0" err="1"/>
                  <a:t>following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layers</a:t>
                </a:r>
                <a:endParaRPr lang="da-DK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If a FC </a:t>
                </a:r>
                <a:r>
                  <a:rPr lang="da-DK" sz="2000" dirty="0" err="1"/>
                  <a:t>layer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contains</a:t>
                </a: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r>
                      <a:rPr lang="da-DK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a-DK" sz="2000" dirty="0"/>
                  <a:t> neurons, and the </a:t>
                </a:r>
                <a:r>
                  <a:rPr lang="da-DK" sz="2000" dirty="0" err="1"/>
                  <a:t>previous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layer</a:t>
                </a: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r>
                      <a:rPr lang="da-DK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a-DK" sz="2000" dirty="0"/>
                  <a:t>, </a:t>
                </a:r>
                <a:r>
                  <a:rPr lang="da-DK" sz="2000" dirty="0" err="1"/>
                  <a:t>then</a:t>
                </a:r>
                <a:r>
                  <a:rPr lang="da-DK" sz="2000" dirty="0"/>
                  <a:t> </a:t>
                </a:r>
                <a:r>
                  <a:rPr lang="da-DK" sz="2000" dirty="0" err="1"/>
                  <a:t>its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weights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are</a:t>
                </a:r>
                <a:r>
                  <a:rPr lang="da-DK" sz="2000" dirty="0"/>
                  <a:t> a 2-dimensinal matrix of </a:t>
                </a:r>
                <a:r>
                  <a:rPr lang="da-DK" sz="2000" dirty="0" err="1"/>
                  <a:t>size</a:t>
                </a: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A NN is </a:t>
                </a:r>
                <a:r>
                  <a:rPr lang="da-DK" sz="2000" dirty="0" err="1"/>
                  <a:t>fully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connected</a:t>
                </a:r>
                <a:r>
                  <a:rPr lang="da-DK" sz="2000" dirty="0"/>
                  <a:t> </a:t>
                </a:r>
                <a:r>
                  <a:rPr lang="da-DK" sz="2000" dirty="0" err="1"/>
                  <a:t>if</a:t>
                </a:r>
                <a:r>
                  <a:rPr lang="da-DK" sz="2000" dirty="0"/>
                  <a:t> all </a:t>
                </a:r>
                <a:r>
                  <a:rPr lang="da-DK" sz="2000" dirty="0" err="1"/>
                  <a:t>its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hidden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layers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are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fully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connected</a:t>
                </a:r>
                <a:endParaRPr lang="en-US" sz="2000" dirty="0" err="1"/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143BB3C0-C401-424C-BEBB-B33C68A28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3" y="-1802617"/>
                <a:ext cx="11218247" cy="1538883"/>
              </a:xfrm>
              <a:prstGeom prst="rect">
                <a:avLst/>
              </a:prstGeom>
              <a:blipFill>
                <a:blip r:embed="rId2"/>
                <a:stretch>
                  <a:fillRect l="-1304" t="-4743" b="-9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EB69A876-FC5C-4F83-B1AD-3866F6C7E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402" y="1829583"/>
            <a:ext cx="4523232" cy="171907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22A0A924-D0C5-4134-80B1-7485A7934A66}"/>
              </a:ext>
            </a:extLst>
          </p:cNvPr>
          <p:cNvSpPr txBox="1"/>
          <p:nvPr/>
        </p:nvSpPr>
        <p:spPr>
          <a:xfrm>
            <a:off x="5694525" y="2973843"/>
            <a:ext cx="606567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Nodes </a:t>
            </a:r>
            <a:r>
              <a:rPr lang="da-DK" sz="2000" dirty="0" err="1"/>
              <a:t>are</a:t>
            </a:r>
            <a:r>
              <a:rPr lang="da-DK" sz="2000" dirty="0"/>
              <a:t> </a:t>
            </a:r>
            <a:r>
              <a:rPr lang="da-DK" sz="2000" dirty="0" err="1"/>
              <a:t>represented</a:t>
            </a:r>
            <a:r>
              <a:rPr lang="da-DK" sz="2000" dirty="0"/>
              <a:t> as a single array</a:t>
            </a:r>
            <a:endParaRPr lang="da-DK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Edges </a:t>
            </a:r>
            <a:r>
              <a:rPr lang="da-DK" sz="2000" dirty="0" err="1"/>
              <a:t>are</a:t>
            </a:r>
            <a:r>
              <a:rPr lang="da-DK" sz="2000" dirty="0"/>
              <a:t> </a:t>
            </a:r>
            <a:r>
              <a:rPr lang="da-DK" sz="2000" dirty="0" err="1"/>
              <a:t>replaced</a:t>
            </a:r>
            <a:r>
              <a:rPr lang="da-DK" sz="2000" dirty="0"/>
              <a:t> with </a:t>
            </a:r>
            <a:r>
              <a:rPr lang="da-DK" sz="2000" dirty="0" err="1"/>
              <a:t>arrows</a:t>
            </a:r>
            <a:r>
              <a:rPr lang="da-DK" sz="2000" dirty="0"/>
              <a:t> </a:t>
            </a:r>
            <a:r>
              <a:rPr lang="da-DK" sz="2000" dirty="0" err="1"/>
              <a:t>denoting</a:t>
            </a:r>
            <a:r>
              <a:rPr lang="da-DK" sz="2000" dirty="0"/>
              <a:t>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A </a:t>
            </a:r>
            <a:r>
              <a:rPr lang="da-DK" sz="2000" dirty="0" err="1"/>
              <a:t>layer</a:t>
            </a:r>
            <a:r>
              <a:rPr lang="da-DK" sz="2000" dirty="0"/>
              <a:t> </a:t>
            </a:r>
            <a:r>
              <a:rPr lang="da-DK" sz="2000" dirty="0" err="1"/>
              <a:t>corresponds</a:t>
            </a:r>
            <a:r>
              <a:rPr lang="da-DK" sz="2000" dirty="0"/>
              <a:t> to an operator (and </a:t>
            </a:r>
            <a:r>
              <a:rPr lang="da-DK" sz="2000" dirty="0" err="1"/>
              <a:t>often</a:t>
            </a:r>
            <a:r>
              <a:rPr lang="da-DK" sz="2000" dirty="0"/>
              <a:t> an </a:t>
            </a:r>
            <a:r>
              <a:rPr lang="da-DK" sz="2000" dirty="0" err="1"/>
              <a:t>activation</a:t>
            </a:r>
            <a:r>
              <a:rPr lang="da-DK" sz="2000" dirty="0"/>
              <a:t>) as </a:t>
            </a:r>
            <a:r>
              <a:rPr lang="da-DK" sz="2000" dirty="0" err="1"/>
              <a:t>well</a:t>
            </a:r>
            <a:r>
              <a:rPr lang="da-DK" sz="2000" dirty="0"/>
              <a:t> as the resulting array</a:t>
            </a:r>
            <a:endParaRPr lang="en-US" sz="2000" dirty="0" err="1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BDA681-AFF4-44DE-8513-B1C1404BA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43" t="-1" r="64063" b="30747"/>
          <a:stretch/>
        </p:blipFill>
        <p:spPr>
          <a:xfrm>
            <a:off x="982638" y="3435508"/>
            <a:ext cx="955343" cy="1846175"/>
          </a:xfrm>
          <a:prstGeom prst="rect">
            <a:avLst/>
          </a:prstGeom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28737D82-C832-46F2-BD7E-90648D88DEA8}"/>
              </a:ext>
            </a:extLst>
          </p:cNvPr>
          <p:cNvSpPr/>
          <p:nvPr/>
        </p:nvSpPr>
        <p:spPr>
          <a:xfrm>
            <a:off x="573206" y="5145206"/>
            <a:ext cx="518615" cy="341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506207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Cha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07A09-6573-45D9-AF35-2B83206D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Graphical</a:t>
            </a:r>
            <a:r>
              <a:rPr lang="da-DK" dirty="0"/>
              <a:t> </a:t>
            </a:r>
            <a:r>
              <a:rPr lang="da-DK" dirty="0" err="1"/>
              <a:t>representations</a:t>
            </a:r>
            <a:r>
              <a:rPr lang="da-DK" dirty="0"/>
              <a:t> of </a:t>
            </a:r>
            <a:r>
              <a:rPr lang="da-DK" dirty="0" err="1"/>
              <a:t>NNs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8D66B79-37E2-4847-A45E-4A2E0B3BD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554FC39-55DA-4CF9-9CB2-DA587097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97BEC76-9091-4032-BC8E-30EC03AAA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56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143BB3C0-C401-424C-BEBB-B33C68A28300}"/>
                  </a:ext>
                </a:extLst>
              </p:cNvPr>
              <p:cNvSpPr txBox="1"/>
              <p:nvPr/>
            </p:nvSpPr>
            <p:spPr>
              <a:xfrm>
                <a:off x="402253" y="-1802617"/>
                <a:ext cx="11218247" cy="15388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A </a:t>
                </a:r>
                <a:r>
                  <a:rPr lang="da-DK" sz="2000" dirty="0" err="1"/>
                  <a:t>layer</a:t>
                </a:r>
                <a:r>
                  <a:rPr lang="da-DK" sz="2000" dirty="0"/>
                  <a:t> is </a:t>
                </a:r>
                <a:r>
                  <a:rPr lang="da-DK" sz="2000" dirty="0" err="1"/>
                  <a:t>said</a:t>
                </a:r>
                <a:r>
                  <a:rPr lang="da-DK" sz="2000" dirty="0"/>
                  <a:t> to </a:t>
                </a:r>
                <a:r>
                  <a:rPr lang="da-DK" sz="2000" dirty="0" err="1"/>
                  <a:t>be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fully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connected</a:t>
                </a:r>
                <a:r>
                  <a:rPr lang="da-DK" sz="2000" dirty="0"/>
                  <a:t> (FC) </a:t>
                </a:r>
                <a:r>
                  <a:rPr lang="da-DK" sz="2000" dirty="0" err="1"/>
                  <a:t>if</a:t>
                </a:r>
                <a:r>
                  <a:rPr lang="da-DK" sz="2000" dirty="0"/>
                  <a:t> </a:t>
                </a:r>
                <a:r>
                  <a:rPr lang="da-DK" sz="2000" dirty="0" err="1"/>
                  <a:t>each</a:t>
                </a:r>
                <a:r>
                  <a:rPr lang="da-DK" sz="2000" dirty="0"/>
                  <a:t> of </a:t>
                </a:r>
                <a:r>
                  <a:rPr lang="da-DK" sz="2000" dirty="0" err="1"/>
                  <a:t>its</a:t>
                </a:r>
                <a:r>
                  <a:rPr lang="da-DK" sz="2000" dirty="0"/>
                  <a:t> neurons </a:t>
                </a:r>
                <a:r>
                  <a:rPr lang="da-DK" sz="2000" dirty="0" err="1"/>
                  <a:t>are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connected</a:t>
                </a:r>
                <a:r>
                  <a:rPr lang="da-DK" sz="2000" dirty="0"/>
                  <a:t> to all the neurons of the </a:t>
                </a:r>
                <a:r>
                  <a:rPr lang="da-DK" sz="2000" dirty="0" err="1"/>
                  <a:t>previous</a:t>
                </a:r>
                <a:r>
                  <a:rPr lang="da-DK" sz="2000" dirty="0"/>
                  <a:t> and </a:t>
                </a:r>
                <a:r>
                  <a:rPr lang="da-DK" sz="2000" dirty="0" err="1"/>
                  <a:t>following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layers</a:t>
                </a:r>
                <a:endParaRPr lang="da-DK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If a FC </a:t>
                </a:r>
                <a:r>
                  <a:rPr lang="da-DK" sz="2000" dirty="0" err="1"/>
                  <a:t>layer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contains</a:t>
                </a: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r>
                      <a:rPr lang="da-DK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da-DK" sz="2000" dirty="0"/>
                  <a:t> neurons, and the </a:t>
                </a:r>
                <a:r>
                  <a:rPr lang="da-DK" sz="2000" dirty="0" err="1"/>
                  <a:t>previous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layer</a:t>
                </a: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r>
                      <a:rPr lang="da-DK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da-DK" sz="2000" dirty="0"/>
                  <a:t>, </a:t>
                </a:r>
                <a:r>
                  <a:rPr lang="da-DK" sz="2000" dirty="0" err="1"/>
                  <a:t>then</a:t>
                </a:r>
                <a:r>
                  <a:rPr lang="da-DK" sz="2000" dirty="0"/>
                  <a:t> </a:t>
                </a:r>
                <a:r>
                  <a:rPr lang="da-DK" sz="2000" dirty="0" err="1"/>
                  <a:t>its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weights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are</a:t>
                </a:r>
                <a:r>
                  <a:rPr lang="da-DK" sz="2000" dirty="0"/>
                  <a:t> a 2-dimensinal matrix of </a:t>
                </a:r>
                <a:r>
                  <a:rPr lang="da-DK" sz="2000" dirty="0" err="1"/>
                  <a:t>size</a:t>
                </a: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a-DK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A NN is </a:t>
                </a:r>
                <a:r>
                  <a:rPr lang="da-DK" sz="2000" dirty="0" err="1"/>
                  <a:t>said</a:t>
                </a:r>
                <a:r>
                  <a:rPr lang="da-DK" sz="2000" dirty="0"/>
                  <a:t> to </a:t>
                </a:r>
                <a:r>
                  <a:rPr lang="da-DK" sz="2000" dirty="0" err="1"/>
                  <a:t>be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fully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connected</a:t>
                </a:r>
                <a:r>
                  <a:rPr lang="da-DK" sz="2000" dirty="0"/>
                  <a:t> </a:t>
                </a:r>
                <a:r>
                  <a:rPr lang="da-DK" sz="2000" dirty="0" err="1"/>
                  <a:t>if</a:t>
                </a:r>
                <a:r>
                  <a:rPr lang="da-DK" sz="2000" dirty="0"/>
                  <a:t> all </a:t>
                </a:r>
                <a:r>
                  <a:rPr lang="da-DK" sz="2000" dirty="0" err="1"/>
                  <a:t>its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hidden</a:t>
                </a:r>
                <a:r>
                  <a:rPr lang="da-DK" sz="2000" dirty="0"/>
                  <a:t> </a:t>
                </a:r>
                <a:r>
                  <a:rPr lang="da-DK" sz="2000" dirty="0" err="1"/>
                  <a:t>layers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are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fully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connected</a:t>
                </a:r>
                <a:endParaRPr lang="en-US" sz="2000" dirty="0" err="1"/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143BB3C0-C401-424C-BEBB-B33C68A28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3" y="-1802617"/>
                <a:ext cx="11218247" cy="1538883"/>
              </a:xfrm>
              <a:prstGeom prst="rect">
                <a:avLst/>
              </a:prstGeom>
              <a:blipFill>
                <a:blip r:embed="rId2"/>
                <a:stretch>
                  <a:fillRect l="-1304" t="-4743" b="-9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EB69A876-FC5C-4F83-B1AD-3866F6C7E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402" y="1829583"/>
            <a:ext cx="4523232" cy="1719072"/>
          </a:xfrm>
          <a:prstGeom prst="rect">
            <a:avLst/>
          </a:prstGeom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22A0A924-D0C5-4134-80B1-7485A7934A66}"/>
              </a:ext>
            </a:extLst>
          </p:cNvPr>
          <p:cNvSpPr txBox="1"/>
          <p:nvPr/>
        </p:nvSpPr>
        <p:spPr>
          <a:xfrm>
            <a:off x="5694525" y="2973843"/>
            <a:ext cx="606567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Data is </a:t>
            </a:r>
            <a:r>
              <a:rPr lang="da-DK" sz="2000" dirty="0" err="1"/>
              <a:t>organized</a:t>
            </a:r>
            <a:r>
              <a:rPr lang="da-DK" sz="2000" dirty="0"/>
              <a:t> </a:t>
            </a:r>
            <a:r>
              <a:rPr lang="da-DK" sz="2000" dirty="0" err="1"/>
              <a:t>into</a:t>
            </a:r>
            <a:r>
              <a:rPr lang="da-DK" sz="2000" dirty="0"/>
              <a:t> arrays </a:t>
            </a:r>
            <a:r>
              <a:rPr lang="da-DK" sz="2000" dirty="0" err="1"/>
              <a:t>linked</a:t>
            </a:r>
            <a:r>
              <a:rPr lang="da-DK" sz="2000" dirty="0"/>
              <a:t> with operators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da-DK" sz="2000" dirty="0">
                <a:solidFill>
                  <a:srgbClr val="000000"/>
                </a:solidFill>
              </a:rPr>
              <a:t>Edges </a:t>
            </a:r>
            <a:r>
              <a:rPr lang="da-DK" sz="2000" dirty="0" err="1">
                <a:solidFill>
                  <a:srgbClr val="000000"/>
                </a:solidFill>
              </a:rPr>
              <a:t>are</a:t>
            </a:r>
            <a:r>
              <a:rPr lang="da-DK" sz="2000" dirty="0">
                <a:solidFill>
                  <a:srgbClr val="000000"/>
                </a:solidFill>
              </a:rPr>
              <a:t> </a:t>
            </a:r>
            <a:r>
              <a:rPr lang="da-DK" sz="2000" dirty="0" err="1">
                <a:solidFill>
                  <a:srgbClr val="000000"/>
                </a:solidFill>
              </a:rPr>
              <a:t>replaced</a:t>
            </a:r>
            <a:r>
              <a:rPr lang="da-DK" sz="2000" dirty="0">
                <a:solidFill>
                  <a:srgbClr val="000000"/>
                </a:solidFill>
              </a:rPr>
              <a:t> with </a:t>
            </a:r>
            <a:r>
              <a:rPr lang="da-DK" sz="2000" dirty="0" err="1">
                <a:solidFill>
                  <a:srgbClr val="000000"/>
                </a:solidFill>
              </a:rPr>
              <a:t>arrows</a:t>
            </a:r>
            <a:r>
              <a:rPr lang="da-DK" sz="2000" dirty="0">
                <a:solidFill>
                  <a:srgbClr val="000000"/>
                </a:solidFill>
              </a:rPr>
              <a:t> </a:t>
            </a:r>
            <a:r>
              <a:rPr lang="da-DK" sz="2000" dirty="0" err="1">
                <a:solidFill>
                  <a:srgbClr val="000000"/>
                </a:solidFill>
              </a:rPr>
              <a:t>denoting</a:t>
            </a:r>
            <a:r>
              <a:rPr lang="da-DK" sz="2000" dirty="0">
                <a:solidFill>
                  <a:srgbClr val="000000"/>
                </a:solidFill>
              </a:rPr>
              <a:t> operations</a:t>
            </a:r>
            <a:endParaRPr lang="da-DK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A </a:t>
            </a:r>
            <a:r>
              <a:rPr lang="da-DK" sz="2000" dirty="0" err="1"/>
              <a:t>layer</a:t>
            </a:r>
            <a:r>
              <a:rPr lang="da-DK" sz="2000" dirty="0"/>
              <a:t> </a:t>
            </a:r>
            <a:r>
              <a:rPr lang="da-DK" sz="2000" dirty="0" err="1"/>
              <a:t>corresponds</a:t>
            </a:r>
            <a:r>
              <a:rPr lang="da-DK" sz="2000" dirty="0"/>
              <a:t> to an operator (and </a:t>
            </a:r>
            <a:r>
              <a:rPr lang="da-DK" sz="2000" dirty="0" err="1"/>
              <a:t>often</a:t>
            </a:r>
            <a:r>
              <a:rPr lang="da-DK" sz="2000" dirty="0"/>
              <a:t> an </a:t>
            </a:r>
            <a:r>
              <a:rPr lang="da-DK" sz="2000" dirty="0" err="1"/>
              <a:t>activation</a:t>
            </a:r>
            <a:r>
              <a:rPr lang="da-DK" sz="2000" dirty="0"/>
              <a:t>) as </a:t>
            </a:r>
            <a:r>
              <a:rPr lang="da-DK" sz="2000" dirty="0" err="1"/>
              <a:t>well</a:t>
            </a:r>
            <a:r>
              <a:rPr lang="da-DK" sz="2000" dirty="0"/>
              <a:t> as the resulting array</a:t>
            </a:r>
            <a:endParaRPr lang="en-US" sz="2000" dirty="0" err="1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CBDA681-AFF4-44DE-8513-B1C1404BA2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" r="-1901" b="-346"/>
          <a:stretch/>
        </p:blipFill>
        <p:spPr>
          <a:xfrm>
            <a:off x="431799" y="3435508"/>
            <a:ext cx="4270829" cy="26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4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2B415-3393-4D30-9B10-6DCBE82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Training a Neural Network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3959EA-F8D9-4C28-B6B4-29A1F6B506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304" y="1989138"/>
                <a:ext cx="11059982" cy="3852862"/>
              </a:xfrm>
            </p:spPr>
            <p:txBody>
              <a:bodyPr/>
              <a:lstStyle/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How do </a:t>
                </a:r>
                <a:r>
                  <a:rPr lang="da-DK" sz="2000" dirty="0" err="1"/>
                  <a:t>we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choose</a:t>
                </a:r>
                <a:r>
                  <a:rPr lang="da-DK" sz="2000" dirty="0"/>
                  <a:t> the set of parameters </a:t>
                </a:r>
                <a14:m>
                  <m:oMath xmlns:m="http://schemas.openxmlformats.org/officeDocument/2006/math">
                    <m:r>
                      <a:rPr lang="da-DK" sz="2000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da-DK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a-DK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1" i="0" smtClean="0"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da-DK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a-DK" sz="2000" b="1" i="0" smtClean="0"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da-DK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with the correct weights and biases for our particular problem?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How do </a:t>
                </a:r>
                <a:r>
                  <a:rPr lang="da-DK" sz="2000" dirty="0" err="1"/>
                  <a:t>we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evaluate</a:t>
                </a:r>
                <a:r>
                  <a:rPr lang="da-DK" sz="2000" dirty="0"/>
                  <a:t> the performance</a:t>
                </a:r>
                <a:r>
                  <a:rPr lang="en-US" sz="2000" dirty="0"/>
                  <a:t>?</a:t>
                </a: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3959EA-F8D9-4C28-B6B4-29A1F6B506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304" y="1989138"/>
                <a:ext cx="11059982" cy="3852862"/>
              </a:xfrm>
              <a:blipFill>
                <a:blip r:embed="rId3"/>
                <a:stretch>
                  <a:fillRect l="-1323" t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06B9912-84ED-4CB1-8FEF-04E2BE0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B44FE27-82A7-44E0-8F4D-0CE1B65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00EAB7-661B-4E1F-9951-2FA58866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71835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2B415-3393-4D30-9B10-6DCBE82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Learning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3959EA-F8D9-4C28-B6B4-29A1F6B506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304" y="1989138"/>
                <a:ext cx="11059982" cy="3852862"/>
              </a:xfrm>
            </p:spPr>
            <p:txBody>
              <a:bodyPr/>
              <a:lstStyle/>
              <a:p>
                <a:pPr marL="0" lvl="1" indent="0">
                  <a:buNone/>
                </a:pPr>
                <a:r>
                  <a:rPr lang="da-DK" sz="2000" dirty="0"/>
                  <a:t>Recall </a:t>
                </a:r>
                <a:r>
                  <a:rPr lang="da-DK" sz="2000" dirty="0" err="1"/>
                  <a:t>that</a:t>
                </a:r>
                <a:r>
                  <a:rPr lang="da-DK" sz="2000" dirty="0"/>
                  <a:t> a </a:t>
                </a:r>
                <a:r>
                  <a:rPr lang="da-DK" sz="2000" dirty="0" err="1"/>
                  <a:t>training</a:t>
                </a:r>
                <a:r>
                  <a:rPr lang="da-DK" sz="2000" dirty="0"/>
                  <a:t> set </a:t>
                </a:r>
                <a:r>
                  <a:rPr lang="da-DK" sz="2000" dirty="0" err="1"/>
                  <a:t>contains</a:t>
                </a: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r>
                      <a:rPr lang="da-DK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da-DK" sz="2000" dirty="0"/>
                  <a:t> samples:</a:t>
                </a:r>
              </a:p>
              <a:p>
                <a:pPr marL="0" lvl="1" indent="0">
                  <a:buNone/>
                </a:pPr>
                <a:endParaRPr lang="da-DK" sz="2000" dirty="0"/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a-DK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a-D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lang="da-D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 marL="0" lvl="1" indent="0">
                  <a:buNone/>
                </a:pPr>
                <a:endParaRPr lang="da-DK" sz="2000" dirty="0"/>
              </a:p>
              <a:p>
                <a:pPr marL="0" lvl="1" indent="0">
                  <a:buNone/>
                </a:pPr>
                <a:r>
                  <a:rPr lang="da-DK" sz="2000" dirty="0" err="1"/>
                  <a:t>We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choose</a:t>
                </a:r>
                <a:r>
                  <a:rPr lang="da-DK" sz="2000" dirty="0"/>
                  <a:t> a </a:t>
                </a:r>
                <a:r>
                  <a:rPr lang="da-DK" sz="2000" dirty="0" err="1"/>
                  <a:t>family</a:t>
                </a:r>
                <a:r>
                  <a:rPr lang="da-DK" sz="20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a-DK" sz="2000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da-DK" sz="2000" dirty="0"/>
                  <a:t> </a:t>
                </a:r>
                <a:r>
                  <a:rPr lang="da-DK" sz="2000" dirty="0" err="1"/>
                  <a:t>functions</a:t>
                </a:r>
                <a:r>
                  <a:rPr lang="da-DK" sz="2000" dirty="0"/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000" dirty="0"/>
                  <a:t> into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, depending on our set of parameters </a:t>
                </a:r>
                <a14:m>
                  <m:oMath xmlns:m="http://schemas.openxmlformats.org/officeDocument/2006/math">
                    <m:r>
                      <a:rPr lang="da-DK" sz="2000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/>
                  <a:t>, and find the value of </a:t>
                </a:r>
                <a14:m>
                  <m:oMath xmlns:m="http://schemas.openxmlformats.org/officeDocument/2006/math">
                    <m:r>
                      <a:rPr lang="da-DK" sz="2000" b="1" i="1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000" dirty="0"/>
                  <a:t> that minimizes a chosen loss function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pPr marL="0" lvl="1" indent="0">
                  <a:buNone/>
                </a:pPr>
                <a:endParaRPr lang="en-US" sz="2000" dirty="0"/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a-DK" sz="20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da-DK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a-DK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lim>
                          </m:limLow>
                        </m:fName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3959EA-F8D9-4C28-B6B4-29A1F6B506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304" y="1989138"/>
                <a:ext cx="11059982" cy="3852862"/>
              </a:xfrm>
              <a:blipFill>
                <a:blip r:embed="rId2"/>
                <a:stretch>
                  <a:fillRect l="-1433" t="-1899" r="-1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06B9912-84ED-4CB1-8FEF-04E2BE0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B44FE27-82A7-44E0-8F4D-0CE1B65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00EAB7-661B-4E1F-9951-2FA58866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5421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2B415-3393-4D30-9B10-6DCBE82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Loss</a:t>
            </a:r>
            <a:r>
              <a:rPr lang="da-DK" dirty="0"/>
              <a:t> </a:t>
            </a:r>
            <a:r>
              <a:rPr lang="da-DK" dirty="0" err="1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3959EA-F8D9-4C28-B6B4-29A1F6B506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304" y="1989138"/>
                <a:ext cx="11059982" cy="3852862"/>
              </a:xfrm>
            </p:spPr>
            <p:txBody>
              <a:bodyPr/>
              <a:lstStyle/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Evaluation is </a:t>
                </a:r>
                <a:r>
                  <a:rPr lang="da-DK" sz="2000" dirty="0" err="1"/>
                  <a:t>accomplished</a:t>
                </a:r>
                <a:r>
                  <a:rPr lang="da-DK" sz="2000" dirty="0"/>
                  <a:t> with a </a:t>
                </a:r>
                <a:r>
                  <a:rPr lang="da-DK" sz="2000" dirty="0" err="1"/>
                  <a:t>loss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function</a:t>
                </a:r>
                <a:endParaRPr lang="da-DK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a-DK" sz="2000" dirty="0"/>
                  <a:t>The </a:t>
                </a:r>
                <a:r>
                  <a:rPr lang="da-DK" sz="2000" dirty="0" err="1"/>
                  <a:t>loss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function</a:t>
                </a:r>
                <a:r>
                  <a:rPr lang="da-DK" sz="2000" dirty="0"/>
                  <a:t> measures </a:t>
                </a:r>
                <a:r>
                  <a:rPr lang="da-DK" sz="2000" dirty="0" err="1"/>
                  <a:t>how</a:t>
                </a:r>
                <a:r>
                  <a:rPr lang="da-DK" sz="2000" dirty="0"/>
                  <a:t> </a:t>
                </a:r>
                <a:r>
                  <a:rPr lang="da-DK" sz="2000" dirty="0" err="1"/>
                  <a:t>wrong</a:t>
                </a:r>
                <a:r>
                  <a:rPr lang="da-DK" sz="2000" dirty="0"/>
                  <a:t> the </a:t>
                </a:r>
                <a:r>
                  <a:rPr lang="da-DK" sz="2000" dirty="0" err="1"/>
                  <a:t>network</a:t>
                </a:r>
                <a:r>
                  <a:rPr lang="da-DK" sz="2000" dirty="0"/>
                  <a:t> is </a:t>
                </a:r>
                <a:r>
                  <a:rPr lang="da-DK" sz="2000" dirty="0" err="1"/>
                  <a:t>when</a:t>
                </a:r>
                <a:r>
                  <a:rPr lang="da-DK" sz="2000" dirty="0"/>
                  <a:t> </a:t>
                </a:r>
                <a:r>
                  <a:rPr lang="da-DK" sz="2000" dirty="0" err="1"/>
                  <a:t>predicting</a:t>
                </a:r>
                <a:r>
                  <a:rPr lang="da-DK" sz="2000" dirty="0"/>
                  <a:t> the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a-DK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a-DK" sz="2000" dirty="0"/>
                  <a:t> for an input </a:t>
                </a:r>
                <a14:m>
                  <m:oMath xmlns:m="http://schemas.openxmlformats.org/officeDocument/2006/math">
                    <m:r>
                      <a:rPr lang="da-DK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da-DK" sz="2000" dirty="0"/>
              </a:p>
              <a:p>
                <a:pPr marL="0" lvl="1" indent="0">
                  <a:buNone/>
                </a:pPr>
                <a:endParaRPr lang="da-DK" sz="2000" dirty="0"/>
              </a:p>
              <a:p>
                <a:pPr marL="0" lvl="1" indent="0">
                  <a:buNone/>
                </a:pPr>
                <a:r>
                  <a:rPr lang="da-DK" sz="2000" dirty="0"/>
                  <a:t>A general form of the </a:t>
                </a:r>
                <a:r>
                  <a:rPr lang="da-DK" sz="2000" dirty="0" err="1"/>
                  <a:t>loss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function</a:t>
                </a:r>
                <a:r>
                  <a:rPr lang="da-DK" sz="2000" dirty="0"/>
                  <a:t> is</a:t>
                </a:r>
                <a:r>
                  <a:rPr lang="en-US" sz="2000" dirty="0"/>
                  <a:t>:</a:t>
                </a:r>
              </a:p>
              <a:p>
                <a:pPr marL="0" lvl="1" indent="0">
                  <a:buNone/>
                </a:pPr>
                <a:endParaRPr lang="en-US" sz="2000" dirty="0"/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pPr marL="0" lvl="1" indent="0">
                  <a:buNone/>
                </a:pPr>
                <a:r>
                  <a:rPr lang="da-DK" sz="2000" dirty="0" err="1"/>
                  <a:t>Where</a:t>
                </a:r>
                <a:r>
                  <a:rPr lang="da-DK" sz="2000" dirty="0"/>
                  <a:t> </a:t>
                </a:r>
                <a14:m>
                  <m:oMath xmlns:m="http://schemas.openxmlformats.org/officeDocument/2006/math">
                    <m:r>
                      <a:rPr lang="da-DK" sz="20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a-DK" sz="2000" dirty="0"/>
                  <a:t> is </a:t>
                </a:r>
                <a:r>
                  <a:rPr lang="da-DK" sz="2000" dirty="0" err="1"/>
                  <a:t>some</a:t>
                </a:r>
                <a:r>
                  <a:rPr lang="da-DK" sz="2000" dirty="0"/>
                  <a:t> </a:t>
                </a:r>
                <a:r>
                  <a:rPr lang="da-DK" sz="2000" dirty="0" err="1"/>
                  <a:t>disparity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function</a:t>
                </a:r>
                <a:r>
                  <a:rPr lang="da-DK" sz="2000" dirty="0"/>
                  <a:t> (the more </a:t>
                </a:r>
                <a:r>
                  <a:rPr lang="da-DK" sz="2000" dirty="0" err="1"/>
                  <a:t>similar</a:t>
                </a:r>
                <a:r>
                  <a:rPr lang="da-DK" sz="2000" dirty="0"/>
                  <a:t> </a:t>
                </a:r>
                <a:r>
                  <a:rPr lang="da-DK" sz="2000" dirty="0" err="1"/>
                  <a:t>its</a:t>
                </a:r>
                <a:r>
                  <a:rPr lang="da-DK" sz="2000" dirty="0"/>
                  <a:t> parameters, the smaller </a:t>
                </a:r>
                <a:r>
                  <a:rPr lang="da-DK" sz="2000" dirty="0" err="1"/>
                  <a:t>its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value</a:t>
                </a:r>
                <a:r>
                  <a:rPr lang="da-DK" sz="2000" dirty="0"/>
                  <a:t>).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3959EA-F8D9-4C28-B6B4-29A1F6B506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304" y="1989138"/>
                <a:ext cx="11059982" cy="3852862"/>
              </a:xfrm>
              <a:blipFill>
                <a:blip r:embed="rId2"/>
                <a:stretch>
                  <a:fillRect l="-1433" t="-1899" r="-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06B9912-84ED-4CB1-8FEF-04E2BE0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B44FE27-82A7-44E0-8F4D-0CE1B65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00EAB7-661B-4E1F-9951-2FA58866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59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450648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5B5B1-2983-43EA-946A-C3E7E0C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63E42BA-F773-4893-A1A8-55D891FF7E4D}" type="datetime1">
              <a:rPr lang="da-DK" smtClean="0"/>
              <a:pPr>
                <a:spcAft>
                  <a:spcPts val="600"/>
                </a:spcAft>
              </a:pPr>
              <a:t>15-08-2019</a:t>
            </a:fld>
            <a:endParaRPr lang="da-DK"/>
          </a:p>
        </p:txBody>
      </p:sp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E5D5D650-F0A0-4C14-9246-209573000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r="-3" b="22580"/>
          <a:stretch/>
        </p:blipFill>
        <p:spPr>
          <a:xfrm>
            <a:off x="3649321" y="3"/>
            <a:ext cx="4609359" cy="2130473"/>
          </a:xfrm>
          <a:custGeom>
            <a:avLst/>
            <a:gdLst>
              <a:gd name="connsiteX0" fmla="*/ 986689 w 4609359"/>
              <a:gd name="connsiteY0" fmla="*/ 0 h 2130473"/>
              <a:gd name="connsiteX1" fmla="*/ 4609359 w 4609359"/>
              <a:gd name="connsiteY1" fmla="*/ 0 h 2130473"/>
              <a:gd name="connsiteX2" fmla="*/ 3622670 w 4609359"/>
              <a:gd name="connsiteY2" fmla="*/ 2130473 h 2130473"/>
              <a:gd name="connsiteX3" fmla="*/ 0 w 46093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E63B5-FDEF-4278-B59D-6897A452F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367"/>
          <a:stretch/>
        </p:blipFill>
        <p:spPr>
          <a:xfrm>
            <a:off x="20" y="-6954"/>
            <a:ext cx="4475120" cy="2130473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 descr="A person driving a car&#10;&#10;Description automatically generated">
            <a:extLst>
              <a:ext uri="{FF2B5EF4-FFF2-40B4-BE49-F238E27FC236}">
                <a16:creationId xmlns:a16="http://schemas.microsoft.com/office/drawing/2014/main" id="{AB6B91DF-2F25-4080-A883-BDAE443CAE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3" b="22157"/>
          <a:stretch/>
        </p:blipFill>
        <p:spPr>
          <a:xfrm>
            <a:off x="7431341" y="1"/>
            <a:ext cx="4760659" cy="2130473"/>
          </a:xfrm>
          <a:custGeom>
            <a:avLst/>
            <a:gdLst>
              <a:gd name="connsiteX0" fmla="*/ 986689 w 4760659"/>
              <a:gd name="connsiteY0" fmla="*/ 0 h 2130473"/>
              <a:gd name="connsiteX1" fmla="*/ 4760659 w 4760659"/>
              <a:gd name="connsiteY1" fmla="*/ 0 h 2130473"/>
              <a:gd name="connsiteX2" fmla="*/ 4760659 w 4760659"/>
              <a:gd name="connsiteY2" fmla="*/ 2130473 h 2130473"/>
              <a:gd name="connsiteX3" fmla="*/ 0 w 47606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F4F6F-1A35-4AF3-96AC-8C9E42A4A1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8"/>
          <a:stretch/>
        </p:blipFill>
        <p:spPr>
          <a:xfrm>
            <a:off x="-2" y="4689793"/>
            <a:ext cx="4908824" cy="2175160"/>
          </a:xfrm>
          <a:custGeom>
            <a:avLst/>
            <a:gdLst>
              <a:gd name="connsiteX0" fmla="*/ 0 w 4908824"/>
              <a:gd name="connsiteY0" fmla="*/ 0 h 2175160"/>
              <a:gd name="connsiteX1" fmla="*/ 4908824 w 4908824"/>
              <a:gd name="connsiteY1" fmla="*/ 0 h 2175160"/>
              <a:gd name="connsiteX2" fmla="*/ 3901440 w 4908824"/>
              <a:gd name="connsiteY2" fmla="*/ 2175160 h 2175160"/>
              <a:gd name="connsiteX3" fmla="*/ 0 w 4908824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19CA32-DB53-45BD-94EE-EAFD587C2F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2" r="-1" b="9543"/>
          <a:stretch/>
        </p:blipFill>
        <p:spPr>
          <a:xfrm>
            <a:off x="4039737" y="4682838"/>
            <a:ext cx="4523640" cy="2175160"/>
          </a:xfrm>
          <a:custGeom>
            <a:avLst/>
            <a:gdLst>
              <a:gd name="connsiteX0" fmla="*/ 0 w 4523640"/>
              <a:gd name="connsiteY0" fmla="*/ 0 h 2175160"/>
              <a:gd name="connsiteX1" fmla="*/ 4523640 w 4523640"/>
              <a:gd name="connsiteY1" fmla="*/ 0 h 2175160"/>
              <a:gd name="connsiteX2" fmla="*/ 3516256 w 4523640"/>
              <a:gd name="connsiteY2" fmla="*/ 2175160 h 2175160"/>
              <a:gd name="connsiteX3" fmla="*/ 0 w 4523640"/>
              <a:gd name="connsiteY3" fmla="*/ 2175160 h 2175160"/>
              <a:gd name="connsiteX4" fmla="*/ 0 w 4523640"/>
              <a:gd name="connsiteY4" fmla="*/ 2174920 h 2175160"/>
              <a:gd name="connsiteX5" fmla="*/ 14159 w 4523640"/>
              <a:gd name="connsiteY5" fmla="*/ 2174920 h 2175160"/>
              <a:gd name="connsiteX6" fmla="*/ 1021100 w 4523640"/>
              <a:gd name="connsiteY6" fmla="*/ 718 h 2175160"/>
              <a:gd name="connsiteX7" fmla="*/ 0 w 4523640"/>
              <a:gd name="connsiteY7" fmla="*/ 718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</p:spPr>
      </p:pic>
      <p:pic>
        <p:nvPicPr>
          <p:cNvPr id="14" name="Picture 13" descr="A close up of a newspaper&#10;&#10;Description automatically generated">
            <a:extLst>
              <a:ext uri="{FF2B5EF4-FFF2-40B4-BE49-F238E27FC236}">
                <a16:creationId xmlns:a16="http://schemas.microsoft.com/office/drawing/2014/main" id="{B2C875B8-FA2F-4A4E-BD48-76EDE224DA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1" r="1" b="15237"/>
          <a:stretch/>
        </p:blipFill>
        <p:spPr>
          <a:xfrm>
            <a:off x="6258169" y="3975742"/>
            <a:ext cx="5935444" cy="288266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66653B7-CDBD-4766-8526-8F81F173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kern="1200" dirty="0">
                <a:solidFill>
                  <a:schemeClr val="tx1"/>
                </a:solidFill>
              </a:rPr>
              <a:t>Deep Learning is everywhere</a:t>
            </a:r>
          </a:p>
        </p:txBody>
      </p:sp>
    </p:spTree>
    <p:extLst>
      <p:ext uri="{BB962C8B-B14F-4D97-AF65-F5344CB8AC3E}">
        <p14:creationId xmlns:p14="http://schemas.microsoft.com/office/powerpoint/2010/main" val="4294553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2B415-3393-4D30-9B10-6DCBE82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Loss</a:t>
            </a:r>
            <a:r>
              <a:rPr lang="da-DK" dirty="0"/>
              <a:t> </a:t>
            </a:r>
            <a:r>
              <a:rPr lang="da-DK" dirty="0" err="1"/>
              <a:t>Function</a:t>
            </a:r>
            <a:r>
              <a:rPr lang="da-DK" dirty="0"/>
              <a:t> </a:t>
            </a:r>
            <a:r>
              <a:rPr lang="da-DK" dirty="0" err="1"/>
              <a:t>Examples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53959EA-F8D9-4C28-B6B4-29A1F6B50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4" y="5558971"/>
            <a:ext cx="11059982" cy="779490"/>
          </a:xfrm>
        </p:spPr>
        <p:txBody>
          <a:bodyPr/>
          <a:lstStyle/>
          <a:p>
            <a:pPr marL="0" lvl="1" indent="0">
              <a:buNone/>
            </a:pPr>
            <a:r>
              <a:rPr lang="da-DK" sz="1800" dirty="0"/>
              <a:t>This </a:t>
            </a:r>
            <a:r>
              <a:rPr lang="da-DK" sz="1800" dirty="0" err="1"/>
              <a:t>loss</a:t>
            </a:r>
            <a:r>
              <a:rPr lang="da-DK" sz="1800" dirty="0"/>
              <a:t> </a:t>
            </a:r>
            <a:r>
              <a:rPr lang="da-DK" sz="1800" dirty="0" err="1"/>
              <a:t>function</a:t>
            </a:r>
            <a:r>
              <a:rPr lang="da-DK" sz="1800" dirty="0"/>
              <a:t> is </a:t>
            </a:r>
            <a:r>
              <a:rPr lang="da-DK" sz="1800" dirty="0" err="1"/>
              <a:t>used</a:t>
            </a:r>
            <a:r>
              <a:rPr lang="da-DK" sz="1800" dirty="0"/>
              <a:t> in </a:t>
            </a:r>
            <a:r>
              <a:rPr lang="da-DK" sz="1800" dirty="0" err="1"/>
              <a:t>binary</a:t>
            </a:r>
            <a:r>
              <a:rPr lang="da-DK" sz="1800" dirty="0"/>
              <a:t> </a:t>
            </a:r>
            <a:r>
              <a:rPr lang="da-DK" sz="1800" dirty="0" err="1"/>
              <a:t>classification</a:t>
            </a:r>
            <a:r>
              <a:rPr lang="da-DK" sz="1800" dirty="0"/>
              <a:t> problems, </a:t>
            </a:r>
            <a:r>
              <a:rPr lang="da-DK" sz="1800" dirty="0" err="1"/>
              <a:t>where</a:t>
            </a:r>
            <a:r>
              <a:rPr lang="da-DK" sz="1800" dirty="0"/>
              <a:t> the </a:t>
            </a:r>
            <a:r>
              <a:rPr lang="da-DK" sz="1800" dirty="0" err="1"/>
              <a:t>network’s</a:t>
            </a:r>
            <a:r>
              <a:rPr lang="da-DK" sz="1800" dirty="0"/>
              <a:t> output </a:t>
            </a:r>
            <a:r>
              <a:rPr lang="da-DK" sz="1800" dirty="0" err="1"/>
              <a:t>can</a:t>
            </a:r>
            <a:r>
              <a:rPr lang="da-DK" sz="1800" dirty="0"/>
              <a:t> </a:t>
            </a:r>
            <a:r>
              <a:rPr lang="da-DK" sz="1800" dirty="0" err="1"/>
              <a:t>be</a:t>
            </a:r>
            <a:r>
              <a:rPr lang="da-DK" sz="1800" dirty="0"/>
              <a:t> </a:t>
            </a:r>
            <a:r>
              <a:rPr lang="da-DK" sz="1800" dirty="0" err="1"/>
              <a:t>interpreted</a:t>
            </a:r>
            <a:r>
              <a:rPr lang="da-DK" sz="1800" dirty="0"/>
              <a:t> as a </a:t>
            </a:r>
            <a:r>
              <a:rPr lang="da-DK" sz="1800" dirty="0" err="1"/>
              <a:t>probability</a:t>
            </a:r>
            <a:r>
              <a:rPr lang="da-DK" sz="1800" dirty="0"/>
              <a:t> of </a:t>
            </a:r>
            <a:r>
              <a:rPr lang="da-DK" sz="1800" dirty="0" err="1"/>
              <a:t>belonging</a:t>
            </a:r>
            <a:r>
              <a:rPr lang="da-DK" sz="1800" dirty="0"/>
              <a:t> to a class.</a:t>
            </a:r>
            <a:endParaRPr lang="en-US" sz="1800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06B9912-84ED-4CB1-8FEF-04E2BE0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B44FE27-82A7-44E0-8F4D-0CE1B65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28" y="6579237"/>
            <a:ext cx="3340800" cy="352190"/>
          </a:xfrm>
        </p:spPr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00EAB7-661B-4E1F-9951-2FA58866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60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ktangel: afrundede hjørner 8">
                <a:extLst>
                  <a:ext uri="{FF2B5EF4-FFF2-40B4-BE49-F238E27FC236}">
                    <a16:creationId xmlns:a16="http://schemas.microsoft.com/office/drawing/2014/main" id="{4AAF46B6-35B1-47BA-BCD6-025A54BF9048}"/>
                  </a:ext>
                </a:extLst>
              </p:cNvPr>
              <p:cNvSpPr/>
              <p:nvPr/>
            </p:nvSpPr>
            <p:spPr>
              <a:xfrm>
                <a:off x="406304" y="1843606"/>
                <a:ext cx="11066924" cy="1602670"/>
              </a:xfrm>
              <a:prstGeom prst="roundRect">
                <a:avLst>
                  <a:gd name="adj" fmla="val 12460"/>
                </a:avLst>
              </a:prstGeom>
              <a:solidFill>
                <a:schemeClr val="bg1">
                  <a:lumMod val="8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72000" tIns="72000" rIns="72000" bIns="0" numCol="1" rtlCol="0" anchor="b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a-DK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2000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da-DK" sz="2000" b="1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a-DK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sz="2000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a-DK" sz="2000" b="1" i="1" smtClean="0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  <a:p>
                <a:r>
                  <a:rPr lang="da-DK" sz="2000" dirty="0"/>
                  <a:t>This </a:t>
                </a:r>
                <a:r>
                  <a:rPr lang="da-DK" sz="2000" dirty="0" err="1"/>
                  <a:t>loss</a:t>
                </a:r>
                <a:r>
                  <a:rPr lang="da-DK" sz="2000" dirty="0"/>
                  <a:t> </a:t>
                </a:r>
                <a:r>
                  <a:rPr lang="da-DK" sz="2000" dirty="0" err="1"/>
                  <a:t>function</a:t>
                </a:r>
                <a:r>
                  <a:rPr lang="da-DK" sz="2000" dirty="0"/>
                  <a:t> is </a:t>
                </a:r>
                <a:r>
                  <a:rPr lang="da-DK" sz="2000" dirty="0" err="1"/>
                  <a:t>mainly</a:t>
                </a:r>
                <a:r>
                  <a:rPr lang="da-DK" sz="2000" dirty="0"/>
                  <a:t> </a:t>
                </a:r>
                <a:r>
                  <a:rPr lang="da-DK" sz="2000" dirty="0" err="1"/>
                  <a:t>used</a:t>
                </a:r>
                <a:r>
                  <a:rPr lang="da-DK" sz="2000" dirty="0"/>
                  <a:t> in regression problems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Rektangel: afrundede hjørner 8">
                <a:extLst>
                  <a:ext uri="{FF2B5EF4-FFF2-40B4-BE49-F238E27FC236}">
                    <a16:creationId xmlns:a16="http://schemas.microsoft.com/office/drawing/2014/main" id="{4AAF46B6-35B1-47BA-BCD6-025A54BF9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04" y="1843606"/>
                <a:ext cx="11066924" cy="1602670"/>
              </a:xfrm>
              <a:prstGeom prst="roundRect">
                <a:avLst>
                  <a:gd name="adj" fmla="val 12460"/>
                </a:avLst>
              </a:prstGeom>
              <a:blipFill>
                <a:blip r:embed="rId2"/>
                <a:stretch>
                  <a:fillRect l="-220" b="-606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ktangel: øverste hjørner afrundet 9">
            <a:extLst>
              <a:ext uri="{FF2B5EF4-FFF2-40B4-BE49-F238E27FC236}">
                <a16:creationId xmlns:a16="http://schemas.microsoft.com/office/drawing/2014/main" id="{BB5F494E-FCB7-4CD1-9EF1-DD3A72AB0EEF}"/>
              </a:ext>
            </a:extLst>
          </p:cNvPr>
          <p:cNvSpPr/>
          <p:nvPr/>
        </p:nvSpPr>
        <p:spPr>
          <a:xfrm>
            <a:off x="406304" y="1843604"/>
            <a:ext cx="11066924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400" dirty="0" err="1"/>
              <a:t>Squared</a:t>
            </a:r>
            <a:r>
              <a:rPr lang="da-DK" sz="2400" dirty="0"/>
              <a:t> </a:t>
            </a:r>
            <a:r>
              <a:rPr lang="da-DK" sz="2400" dirty="0" err="1"/>
              <a:t>error</a:t>
            </a:r>
            <a:endParaRPr lang="en-US" sz="2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ktangel: afrundede hjørner 10">
                <a:extLst>
                  <a:ext uri="{FF2B5EF4-FFF2-40B4-BE49-F238E27FC236}">
                    <a16:creationId xmlns:a16="http://schemas.microsoft.com/office/drawing/2014/main" id="{CA6E0FA6-8E08-4A32-9981-D6D0970E2384}"/>
                  </a:ext>
                </a:extLst>
              </p:cNvPr>
              <p:cNvSpPr/>
              <p:nvPr/>
            </p:nvSpPr>
            <p:spPr>
              <a:xfrm>
                <a:off x="406304" y="3743347"/>
                <a:ext cx="11066924" cy="1606850"/>
              </a:xfrm>
              <a:prstGeom prst="roundRect">
                <a:avLst>
                  <a:gd name="adj" fmla="val 9897"/>
                </a:avLst>
              </a:prstGeom>
              <a:solidFill>
                <a:schemeClr val="bg1">
                  <a:lumMod val="8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72000" tIns="72000" rIns="72000" bIns="0" numCol="1" rtlCol="0" anchor="b"/>
              <a:lstStyle/>
              <a:p>
                <a:r>
                  <a:rPr lang="da-DK" sz="2000" dirty="0">
                    <a:latin typeface="Cambria Math" panose="02040503050406030204" pitchFamily="18" charset="0"/>
                  </a:rPr>
                  <a:t>In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this</a:t>
                </a:r>
                <a:r>
                  <a:rPr lang="da-DK" sz="2000" dirty="0">
                    <a:latin typeface="Cambria Math" panose="02040503050406030204" pitchFamily="18" charset="0"/>
                  </a:rPr>
                  <a:t> case,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da-DK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da-DK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da-DK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da-DK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a-DK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a-DK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a-DK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a-DK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a-DK" sz="20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da-DK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a-DK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a-DK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a-DK" sz="20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da-DK" sz="2000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a-DK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a-DK" sz="2000" b="1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da-DK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da-DK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da-DK" sz="20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ktangel: afrundede hjørner 10">
                <a:extLst>
                  <a:ext uri="{FF2B5EF4-FFF2-40B4-BE49-F238E27FC236}">
                    <a16:creationId xmlns:a16="http://schemas.microsoft.com/office/drawing/2014/main" id="{CA6E0FA6-8E08-4A32-9981-D6D0970E2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04" y="3743347"/>
                <a:ext cx="11066924" cy="1606850"/>
              </a:xfrm>
              <a:prstGeom prst="roundRect">
                <a:avLst>
                  <a:gd name="adj" fmla="val 9897"/>
                </a:avLst>
              </a:prstGeom>
              <a:blipFill>
                <a:blip r:embed="rId3"/>
                <a:stretch>
                  <a:fillRect l="-330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ktangel: øverste hjørner afrundet 11">
            <a:extLst>
              <a:ext uri="{FF2B5EF4-FFF2-40B4-BE49-F238E27FC236}">
                <a16:creationId xmlns:a16="http://schemas.microsoft.com/office/drawing/2014/main" id="{DD95FB81-E63F-4A3A-8705-0B7C34F0D875}"/>
              </a:ext>
            </a:extLst>
          </p:cNvPr>
          <p:cNvSpPr/>
          <p:nvPr/>
        </p:nvSpPr>
        <p:spPr>
          <a:xfrm>
            <a:off x="406304" y="3743345"/>
            <a:ext cx="11066924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400" dirty="0" err="1"/>
              <a:t>Binary</a:t>
            </a:r>
            <a:r>
              <a:rPr lang="da-DK" sz="2400" dirty="0"/>
              <a:t> cross-</a:t>
            </a:r>
            <a:r>
              <a:rPr lang="da-DK" sz="2400" dirty="0" err="1"/>
              <a:t>entropy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3759679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1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2B415-3393-4D30-9B10-6DCBE82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Gradient </a:t>
            </a:r>
            <a:r>
              <a:rPr lang="da-DK" dirty="0" err="1"/>
              <a:t>Descent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53959EA-F8D9-4C28-B6B4-29A1F6B50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4" y="5460347"/>
            <a:ext cx="11059982" cy="878114"/>
          </a:xfrm>
        </p:spPr>
        <p:txBody>
          <a:bodyPr/>
          <a:lstStyle/>
          <a:p>
            <a:pPr marL="0" lvl="1" indent="0">
              <a:buNone/>
            </a:pPr>
            <a:r>
              <a:rPr lang="da-DK" sz="2000" dirty="0"/>
              <a:t>Gradient </a:t>
            </a:r>
            <a:r>
              <a:rPr lang="da-DK" sz="2000" dirty="0" err="1"/>
              <a:t>descent</a:t>
            </a:r>
            <a:r>
              <a:rPr lang="da-DK" sz="2000" dirty="0"/>
              <a:t> is an </a:t>
            </a:r>
            <a:r>
              <a:rPr lang="da-DK" sz="2000" dirty="0" err="1"/>
              <a:t>essential</a:t>
            </a:r>
            <a:r>
              <a:rPr lang="da-DK" sz="2000" dirty="0"/>
              <a:t> </a:t>
            </a:r>
            <a:r>
              <a:rPr lang="da-DK" sz="2000" dirty="0" err="1"/>
              <a:t>tool</a:t>
            </a:r>
            <a:r>
              <a:rPr lang="da-DK" sz="2000" dirty="0"/>
              <a:t> in </a:t>
            </a:r>
            <a:r>
              <a:rPr lang="da-DK" sz="2000" dirty="0" err="1"/>
              <a:t>optimization</a:t>
            </a:r>
            <a:r>
              <a:rPr lang="da-DK" sz="2000" dirty="0"/>
              <a:t>.</a:t>
            </a:r>
            <a:endParaRPr lang="en-US" sz="2000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06B9912-84ED-4CB1-8FEF-04E2BE0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B44FE27-82A7-44E0-8F4D-0CE1B65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28" y="6579237"/>
            <a:ext cx="3340800" cy="352190"/>
          </a:xfrm>
        </p:spPr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00EAB7-661B-4E1F-9951-2FA58866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61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ktangel: afrundede hjørner 8">
                <a:extLst>
                  <a:ext uri="{FF2B5EF4-FFF2-40B4-BE49-F238E27FC236}">
                    <a16:creationId xmlns:a16="http://schemas.microsoft.com/office/drawing/2014/main" id="{4AAF46B6-35B1-47BA-BCD6-025A54BF9048}"/>
                  </a:ext>
                </a:extLst>
              </p:cNvPr>
              <p:cNvSpPr/>
              <p:nvPr/>
            </p:nvSpPr>
            <p:spPr>
              <a:xfrm>
                <a:off x="406304" y="1785550"/>
                <a:ext cx="11066924" cy="1643450"/>
              </a:xfrm>
              <a:prstGeom prst="roundRect">
                <a:avLst>
                  <a:gd name="adj" fmla="val 11538"/>
                </a:avLst>
              </a:prstGeom>
              <a:solidFill>
                <a:schemeClr val="bg1">
                  <a:lumMod val="8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72000" tIns="72000" rIns="72000" bIns="0" numCol="1" rtlCol="0" anchor="b"/>
              <a:lstStyle/>
              <a:p>
                <a:r>
                  <a:rPr lang="da-DK" sz="2000" dirty="0">
                    <a:latin typeface="Cambria Math" panose="02040503050406030204" pitchFamily="18" charset="0"/>
                  </a:rPr>
                  <a:t>Gradient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descent</a:t>
                </a:r>
                <a:r>
                  <a:rPr lang="da-DK" sz="2000" dirty="0">
                    <a:latin typeface="Cambria Math" panose="02040503050406030204" pitchFamily="18" charset="0"/>
                  </a:rPr>
                  <a:t> is an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optimization</a:t>
                </a:r>
                <a:r>
                  <a:rPr lang="da-DK" sz="2000" dirty="0">
                    <a:latin typeface="Cambria Math" panose="02040503050406030204" pitchFamily="18" charset="0"/>
                  </a:rPr>
                  <a:t>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algorithm</a:t>
                </a:r>
                <a:r>
                  <a:rPr lang="da-DK" sz="2000" dirty="0">
                    <a:latin typeface="Cambria Math" panose="02040503050406030204" pitchFamily="18" charset="0"/>
                  </a:rPr>
                  <a:t>. For a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derivable</a:t>
                </a:r>
                <a:r>
                  <a:rPr lang="da-DK" sz="2000" dirty="0">
                    <a:latin typeface="Cambria Math" panose="02040503050406030204" pitchFamily="18" charset="0"/>
                  </a:rPr>
                  <a:t>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function</a:t>
                </a:r>
                <a:r>
                  <a:rPr lang="da-DK" sz="20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a-DK" sz="20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da-DK" sz="2000" dirty="0">
                    <a:latin typeface="Cambria Math" panose="02040503050406030204" pitchFamily="18" charset="0"/>
                  </a:rPr>
                  <a:t>, a positive real </a:t>
                </a:r>
                <a14:m>
                  <m:oMath xmlns:m="http://schemas.openxmlformats.org/officeDocument/2006/math">
                    <m:r>
                      <a:rPr lang="da-DK" sz="20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a-DK" sz="2000" dirty="0">
                    <a:latin typeface="Cambria Math" panose="02040503050406030204" pitchFamily="18" charset="0"/>
                  </a:rPr>
                  <a:t> (the </a:t>
                </a:r>
                <a:r>
                  <a:rPr lang="da-DK" sz="2000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learning rate</a:t>
                </a:r>
                <a:r>
                  <a:rPr lang="da-DK" sz="2000" dirty="0">
                    <a:latin typeface="Cambria Math" panose="02040503050406030204" pitchFamily="18" charset="0"/>
                  </a:rPr>
                  <a:t>) and a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starting</a:t>
                </a:r>
                <a:r>
                  <a:rPr lang="da-DK" sz="2000" dirty="0">
                    <a:latin typeface="Cambria Math" panose="02040503050406030204" pitchFamily="18" charset="0"/>
                  </a:rPr>
                  <a:t>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000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da-DK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a-DK" sz="2000" dirty="0">
                    <a:latin typeface="Cambria Math" panose="02040503050406030204" pitchFamily="18" charset="0"/>
                  </a:rPr>
                  <a:t>, it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computes</a:t>
                </a:r>
                <a:r>
                  <a:rPr lang="da-DK" sz="2000" dirty="0">
                    <a:latin typeface="Cambria Math" panose="02040503050406030204" pitchFamily="18" charset="0"/>
                  </a:rPr>
                  <a:t> a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sequence</a:t>
                </a:r>
                <a:r>
                  <a:rPr lang="da-DK" sz="2000" dirty="0">
                    <a:latin typeface="Cambria Math" panose="02040503050406030204" pitchFamily="18" charset="0"/>
                  </a:rPr>
                  <a:t> of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values</a:t>
                </a:r>
                <a:r>
                  <a:rPr lang="da-DK" sz="2000" dirty="0">
                    <a:latin typeface="Cambria Math" panose="02040503050406030204" pitchFamily="18" charset="0"/>
                  </a:rPr>
                  <a:t>:</a:t>
                </a:r>
              </a:p>
              <a:p>
                <a:pPr algn="ctr"/>
                <a:endParaRPr lang="da-DK" sz="20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ℕ</m:t>
                      </m:r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a-DK" sz="20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da-DK" sz="2000" b="0" i="0" smtClean="0">
                          <a:latin typeface="Cambria Math" panose="02040503050406030204" pitchFamily="18" charset="0"/>
                        </a:rPr>
                        <m:t>∇L</m:t>
                      </m:r>
                      <m:d>
                        <m:dPr>
                          <m:ctrlPr>
                            <a:rPr lang="da-DK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ktangel: afrundede hjørner 8">
                <a:extLst>
                  <a:ext uri="{FF2B5EF4-FFF2-40B4-BE49-F238E27FC236}">
                    <a16:creationId xmlns:a16="http://schemas.microsoft.com/office/drawing/2014/main" id="{4AAF46B6-35B1-47BA-BCD6-025A54BF9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04" y="1785550"/>
                <a:ext cx="11066924" cy="1643450"/>
              </a:xfrm>
              <a:prstGeom prst="roundRect">
                <a:avLst>
                  <a:gd name="adj" fmla="val 11538"/>
                </a:avLst>
              </a:prstGeom>
              <a:blipFill>
                <a:blip r:embed="rId3"/>
                <a:stretch>
                  <a:fillRect l="-275" b="-1107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ktangel: øverste hjørner afrundet 9">
            <a:extLst>
              <a:ext uri="{FF2B5EF4-FFF2-40B4-BE49-F238E27FC236}">
                <a16:creationId xmlns:a16="http://schemas.microsoft.com/office/drawing/2014/main" id="{BB5F494E-FCB7-4CD1-9EF1-DD3A72AB0EEF}"/>
              </a:ext>
            </a:extLst>
          </p:cNvPr>
          <p:cNvSpPr/>
          <p:nvPr/>
        </p:nvSpPr>
        <p:spPr>
          <a:xfrm>
            <a:off x="406304" y="1785548"/>
            <a:ext cx="11066924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600" dirty="0"/>
              <a:t>Definition</a:t>
            </a:r>
            <a:endParaRPr lang="en-US" sz="26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ktangel: afrundede hjørner 10">
                <a:extLst>
                  <a:ext uri="{FF2B5EF4-FFF2-40B4-BE49-F238E27FC236}">
                    <a16:creationId xmlns:a16="http://schemas.microsoft.com/office/drawing/2014/main" id="{CA6E0FA6-8E08-4A32-9981-D6D0970E2384}"/>
                  </a:ext>
                </a:extLst>
              </p:cNvPr>
              <p:cNvSpPr/>
              <p:nvPr/>
            </p:nvSpPr>
            <p:spPr>
              <a:xfrm>
                <a:off x="406304" y="3699805"/>
                <a:ext cx="11066924" cy="1423736"/>
              </a:xfrm>
              <a:prstGeom prst="roundRect">
                <a:avLst>
                  <a:gd name="adj" fmla="val 11794"/>
                </a:avLst>
              </a:prstGeom>
              <a:solidFill>
                <a:schemeClr val="bg1">
                  <a:lumMod val="85000"/>
                </a:schemeClr>
              </a:solidFill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lIns="72000" tIns="72000" rIns="72000" bIns="0" numCol="1" rtlCol="0" anchor="b"/>
              <a:lstStyle/>
              <a:p>
                <a:r>
                  <a:rPr lang="da-DK" sz="2000" dirty="0">
                    <a:latin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da-DK" sz="2000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da-DK" sz="2000" i="1" dirty="0">
                    <a:latin typeface="Cambria Math" panose="02040503050406030204" pitchFamily="18" charset="0"/>
                  </a:rPr>
                  <a:t> </a:t>
                </a:r>
                <a:r>
                  <a:rPr lang="da-DK" sz="2000" dirty="0">
                    <a:latin typeface="Cambria Math" panose="02040503050406030204" pitchFamily="18" charset="0"/>
                  </a:rPr>
                  <a:t>is small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enough</a:t>
                </a:r>
                <a:r>
                  <a:rPr lang="da-DK" sz="2000" dirty="0">
                    <a:latin typeface="Cambria Math" panose="02040503050406030204" pitchFamily="18" charset="0"/>
                  </a:rPr>
                  <a:t>, </a:t>
                </a:r>
                <a:r>
                  <a:rPr lang="da-DK" sz="2000" dirty="0" err="1">
                    <a:latin typeface="Cambria Math" panose="02040503050406030204" pitchFamily="18" charset="0"/>
                  </a:rPr>
                  <a:t>then</a:t>
                </a:r>
                <a:endParaRPr lang="da-DK" sz="2000" dirty="0">
                  <a:latin typeface="Cambria Math" panose="02040503050406030204" pitchFamily="18" charset="0"/>
                </a:endParaRPr>
              </a:p>
              <a:p>
                <a:endParaRPr lang="da-DK" sz="2000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da-DK" sz="2000" b="1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da-DK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ktangel: afrundede hjørner 10">
                <a:extLst>
                  <a:ext uri="{FF2B5EF4-FFF2-40B4-BE49-F238E27FC236}">
                    <a16:creationId xmlns:a16="http://schemas.microsoft.com/office/drawing/2014/main" id="{CA6E0FA6-8E08-4A32-9981-D6D0970E2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04" y="3699805"/>
                <a:ext cx="11066924" cy="1423736"/>
              </a:xfrm>
              <a:prstGeom prst="roundRect">
                <a:avLst>
                  <a:gd name="adj" fmla="val 11794"/>
                </a:avLst>
              </a:prstGeom>
              <a:blipFill>
                <a:blip r:embed="rId4"/>
                <a:stretch>
                  <a:fillRect l="-330" b="-85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ktangel: øverste hjørner afrundet 11">
            <a:extLst>
              <a:ext uri="{FF2B5EF4-FFF2-40B4-BE49-F238E27FC236}">
                <a16:creationId xmlns:a16="http://schemas.microsoft.com/office/drawing/2014/main" id="{DD95FB81-E63F-4A3A-8705-0B7C34F0D875}"/>
              </a:ext>
            </a:extLst>
          </p:cNvPr>
          <p:cNvSpPr/>
          <p:nvPr/>
        </p:nvSpPr>
        <p:spPr>
          <a:xfrm>
            <a:off x="406304" y="3699803"/>
            <a:ext cx="11066924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600" dirty="0"/>
              <a:t>Property</a:t>
            </a:r>
            <a:endParaRPr lang="en-US" sz="2600" dirty="0" err="1"/>
          </a:p>
        </p:txBody>
      </p:sp>
    </p:spTree>
    <p:extLst>
      <p:ext uri="{BB962C8B-B14F-4D97-AF65-F5344CB8AC3E}">
        <p14:creationId xmlns:p14="http://schemas.microsoft.com/office/powerpoint/2010/main" val="29544285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2B415-3393-4D30-9B10-6DCBE82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Gradient </a:t>
            </a:r>
            <a:r>
              <a:rPr lang="da-DK" dirty="0" err="1"/>
              <a:t>Descent</a:t>
            </a:r>
            <a:r>
              <a:rPr lang="da-DK" dirty="0"/>
              <a:t> in the </a:t>
            </a:r>
            <a:r>
              <a:rPr lang="da-DK" dirty="0" err="1"/>
              <a:t>scalar</a:t>
            </a:r>
            <a:r>
              <a:rPr lang="da-DK" dirty="0"/>
              <a:t> case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06B9912-84ED-4CB1-8FEF-04E2BE0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B44FE27-82A7-44E0-8F4D-0CE1B65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28" y="6579237"/>
            <a:ext cx="3340800" cy="352190"/>
          </a:xfrm>
        </p:spPr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00EAB7-661B-4E1F-9951-2FA58866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62</a:t>
            </a:fld>
            <a:endParaRPr lang="da-DK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556810C-62B6-4CD6-9127-DF1F26538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0400" y="1829583"/>
            <a:ext cx="4220979" cy="4062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B837A05-5813-4388-B92A-39F68FBC540F}"/>
                  </a:ext>
                </a:extLst>
              </p:cNvPr>
              <p:cNvSpPr txBox="1"/>
              <p:nvPr/>
            </p:nvSpPr>
            <p:spPr>
              <a:xfrm>
                <a:off x="7931778" y="3182779"/>
                <a:ext cx="27640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da-DK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 err="1"/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B837A05-5813-4388-B92A-39F68FBC5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1778" y="3182779"/>
                <a:ext cx="2764090" cy="369332"/>
              </a:xfrm>
              <a:prstGeom prst="rect">
                <a:avLst/>
              </a:prstGeom>
              <a:blipFill>
                <a:blip r:embed="rId4"/>
                <a:stretch>
                  <a:fillRect l="-1762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7172"/>
      </p:ext>
    </p:extLst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2B415-3393-4D30-9B10-6DCBE82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Gradient </a:t>
            </a:r>
            <a:r>
              <a:rPr lang="da-DK" dirty="0" err="1"/>
              <a:t>Descent</a:t>
            </a:r>
            <a:r>
              <a:rPr lang="da-DK" dirty="0"/>
              <a:t>: </a:t>
            </a:r>
            <a:r>
              <a:rPr lang="da-DK" dirty="0" err="1"/>
              <a:t>Stopping</a:t>
            </a:r>
            <a:r>
              <a:rPr lang="da-DK" dirty="0"/>
              <a:t> </a:t>
            </a:r>
            <a:r>
              <a:rPr lang="da-DK" dirty="0" err="1"/>
              <a:t>Criteria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06B9912-84ED-4CB1-8FEF-04E2BE0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B44FE27-82A7-44E0-8F4D-0CE1B65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28" y="6579237"/>
            <a:ext cx="3340800" cy="352190"/>
          </a:xfrm>
        </p:spPr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00EAB7-661B-4E1F-9951-2FA58866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63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B837A05-5813-4388-B92A-39F68FBC540F}"/>
                  </a:ext>
                </a:extLst>
              </p:cNvPr>
              <p:cNvSpPr txBox="1"/>
              <p:nvPr/>
            </p:nvSpPr>
            <p:spPr>
              <a:xfrm>
                <a:off x="410400" y="1830366"/>
                <a:ext cx="10664000" cy="2585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a-DK" sz="2400" b="0" dirty="0"/>
                  <a:t>In practice:</a:t>
                </a:r>
              </a:p>
              <a:p>
                <a:endParaRPr lang="da-DK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0,…,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da-DK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da-DK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C</a:t>
                </a:r>
                <a:r>
                  <a:rPr lang="en-US" sz="2400" dirty="0" err="1"/>
                  <a:t>hoose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(the number of </a:t>
                </a:r>
                <a:r>
                  <a:rPr lang="en-US" sz="2400" dirty="0">
                    <a:solidFill>
                      <a:srgbClr val="FF0000"/>
                    </a:solidFill>
                  </a:rPr>
                  <a:t>epochs</a:t>
                </a:r>
                <a:r>
                  <a:rPr lang="en-US" sz="2400" dirty="0"/>
                  <a:t>) based on experience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T</a:t>
                </a:r>
                <a:r>
                  <a:rPr lang="en-US" sz="2400" dirty="0"/>
                  <a:t>rack the quality of the model using a validation dataset and stop when the validation loss does not improve</a:t>
                </a:r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B837A05-5813-4388-B92A-39F68FBC5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830366"/>
                <a:ext cx="10664000" cy="2585323"/>
              </a:xfrm>
              <a:prstGeom prst="rect">
                <a:avLst/>
              </a:prstGeom>
              <a:blipFill>
                <a:blip r:embed="rId2"/>
                <a:stretch>
                  <a:fillRect l="-1714" t="-3302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306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2B415-3393-4D30-9B10-6DCBE82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Stochastic</a:t>
            </a:r>
            <a:r>
              <a:rPr lang="da-DK" dirty="0"/>
              <a:t> Gradient </a:t>
            </a:r>
            <a:r>
              <a:rPr lang="da-DK" dirty="0" err="1"/>
              <a:t>Descent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06B9912-84ED-4CB1-8FEF-04E2BE0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B44FE27-82A7-44E0-8F4D-0CE1B65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28" y="6579237"/>
            <a:ext cx="3340800" cy="352190"/>
          </a:xfrm>
        </p:spPr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00EAB7-661B-4E1F-9951-2FA58866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64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B837A05-5813-4388-B92A-39F68FBC540F}"/>
                  </a:ext>
                </a:extLst>
              </p:cNvPr>
              <p:cNvSpPr txBox="1"/>
              <p:nvPr/>
            </p:nvSpPr>
            <p:spPr>
              <a:xfrm>
                <a:off x="410400" y="1830366"/>
                <a:ext cx="10664000" cy="305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a-DK" sz="2400" b="0" dirty="0"/>
                  <a:t>The </a:t>
                </a:r>
                <a:r>
                  <a:rPr lang="da-DK" sz="2400" b="0" dirty="0" err="1"/>
                  <a:t>loss</a:t>
                </a:r>
                <a:r>
                  <a:rPr lang="da-DK" sz="2400" b="0" dirty="0"/>
                  <a:t> </a:t>
                </a:r>
                <a:r>
                  <a:rPr lang="da-DK" sz="2400" b="0" dirty="0" err="1"/>
                  <a:t>function</a:t>
                </a:r>
                <a:r>
                  <a:rPr lang="da-DK" sz="2400" b="0" dirty="0"/>
                  <a:t> </a:t>
                </a:r>
                <a:r>
                  <a:rPr lang="da-DK" sz="2400" b="0" dirty="0" err="1"/>
                  <a:t>we</a:t>
                </a:r>
                <a:r>
                  <a:rPr lang="da-DK" sz="2400" b="0" dirty="0"/>
                  <a:t> </a:t>
                </a:r>
                <a:r>
                  <a:rPr lang="da-DK" sz="2400" b="0" dirty="0" err="1"/>
                  <a:t>initially</a:t>
                </a:r>
                <a:r>
                  <a:rPr lang="da-DK" sz="2400" b="0" dirty="0"/>
                  <a:t> </a:t>
                </a:r>
                <a:r>
                  <a:rPr lang="da-DK" sz="2400" b="0" dirty="0" err="1"/>
                  <a:t>defined</a:t>
                </a:r>
                <a:r>
                  <a:rPr lang="da-DK" sz="2400" b="0" dirty="0"/>
                  <a:t> </a:t>
                </a:r>
                <a:r>
                  <a:rPr lang="da-DK" sz="2400" b="0" dirty="0" err="1"/>
                  <a:t>depends</a:t>
                </a:r>
                <a:r>
                  <a:rPr lang="da-DK" sz="2400" b="0" dirty="0"/>
                  <a:t> on the </a:t>
                </a:r>
                <a:r>
                  <a:rPr lang="da-DK" sz="2400" b="0" dirty="0" err="1"/>
                  <a:t>whole</a:t>
                </a:r>
                <a:r>
                  <a:rPr lang="da-DK" sz="2400" b="0" dirty="0"/>
                  <a:t> </a:t>
                </a:r>
                <a:r>
                  <a:rPr lang="da-DK" sz="2400" b="0" dirty="0" err="1"/>
                  <a:t>training</a:t>
                </a:r>
                <a:r>
                  <a:rPr lang="da-DK" sz="2400" b="0" dirty="0"/>
                  <a:t> set:</a:t>
                </a:r>
              </a:p>
              <a:p>
                <a:endParaRPr lang="da-DK" sz="2400" b="0" i="1" dirty="0">
                  <a:latin typeface="Cambria Math" panose="02040503050406030204" pitchFamily="18" charset="0"/>
                </a:endParaRPr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a-DK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a-DK" sz="2000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da-DK" sz="2000" b="1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da-DK" sz="20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sz="2000" b="1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da-DK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a-DK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sz="20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da-DK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b="1" dirty="0"/>
              </a:p>
              <a:p>
                <a:endParaRPr lang="da-DK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If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is very large, its computation is not feasible.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A </a:t>
                </a:r>
                <a:r>
                  <a:rPr lang="da-DK" sz="2400" dirty="0" err="1"/>
                  <a:t>computation</a:t>
                </a:r>
                <a:r>
                  <a:rPr lang="da-DK" sz="2400" dirty="0"/>
                  <a:t> on the </a:t>
                </a:r>
                <a:r>
                  <a:rPr lang="da-DK" sz="2400" dirty="0" err="1"/>
                  <a:t>whole</a:t>
                </a:r>
                <a:r>
                  <a:rPr lang="da-DK" sz="2400" dirty="0"/>
                  <a:t> </a:t>
                </a:r>
                <a:r>
                  <a:rPr lang="da-DK" sz="2400" dirty="0" err="1"/>
                  <a:t>training</a:t>
                </a:r>
                <a:r>
                  <a:rPr lang="da-DK" sz="2400" dirty="0"/>
                  <a:t> set </a:t>
                </a:r>
                <a:r>
                  <a:rPr lang="da-DK" sz="2400" dirty="0" err="1"/>
                  <a:t>leads</a:t>
                </a:r>
                <a:r>
                  <a:rPr lang="da-DK" sz="2400" dirty="0"/>
                  <a:t> to a single </a:t>
                </a:r>
                <a:r>
                  <a:rPr lang="da-DK" sz="2400" dirty="0" err="1"/>
                  <a:t>update</a:t>
                </a:r>
                <a:r>
                  <a:rPr lang="da-DK" sz="2400" dirty="0"/>
                  <a:t> of the model parameters – </a:t>
                </a:r>
                <a:r>
                  <a:rPr lang="da-DK" sz="2400" dirty="0" err="1"/>
                  <a:t>convergence</a:t>
                </a:r>
                <a:r>
                  <a:rPr lang="da-DK" sz="2400" dirty="0"/>
                  <a:t> </a:t>
                </a:r>
                <a:r>
                  <a:rPr lang="da-DK" sz="2400" dirty="0" err="1"/>
                  <a:t>can</a:t>
                </a:r>
                <a:r>
                  <a:rPr lang="da-DK" sz="2400" dirty="0"/>
                  <a:t> </a:t>
                </a:r>
                <a:r>
                  <a:rPr lang="da-DK" sz="2400" dirty="0" err="1"/>
                  <a:t>therefore</a:t>
                </a:r>
                <a:r>
                  <a:rPr lang="da-DK" sz="2400" dirty="0"/>
                  <a:t> </a:t>
                </a:r>
                <a:r>
                  <a:rPr lang="da-DK" sz="2400" dirty="0" err="1"/>
                  <a:t>be</a:t>
                </a:r>
                <a:r>
                  <a:rPr lang="da-DK" sz="2400" dirty="0"/>
                  <a:t> </a:t>
                </a:r>
                <a:r>
                  <a:rPr lang="da-DK" sz="2400" dirty="0" err="1"/>
                  <a:t>slow</a:t>
                </a:r>
                <a:r>
                  <a:rPr lang="da-DK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B837A05-5813-4388-B92A-39F68FBC5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830366"/>
                <a:ext cx="10664000" cy="3056286"/>
              </a:xfrm>
              <a:prstGeom prst="rect">
                <a:avLst/>
              </a:prstGeom>
              <a:blipFill>
                <a:blip r:embed="rId2"/>
                <a:stretch>
                  <a:fillRect l="-1714" t="-2789" b="-5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9809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72B415-3393-4D30-9B10-6DCBE82D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Stochastic</a:t>
            </a:r>
            <a:r>
              <a:rPr lang="da-DK" dirty="0"/>
              <a:t> Gradient </a:t>
            </a:r>
            <a:r>
              <a:rPr lang="da-DK" dirty="0" err="1"/>
              <a:t>Descent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06B9912-84ED-4CB1-8FEF-04E2BE066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B44FE27-82A7-44E0-8F4D-0CE1B659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28" y="6579237"/>
            <a:ext cx="3340800" cy="352190"/>
          </a:xfrm>
        </p:spPr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300EAB7-661B-4E1F-9951-2FA58866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65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B837A05-5813-4388-B92A-39F68FBC540F}"/>
                  </a:ext>
                </a:extLst>
              </p:cNvPr>
              <p:cNvSpPr txBox="1"/>
              <p:nvPr/>
            </p:nvSpPr>
            <p:spPr>
              <a:xfrm>
                <a:off x="410400" y="1830366"/>
                <a:ext cx="10664000" cy="40010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da-DK" sz="2400" b="0" dirty="0"/>
                  <a:t>In </a:t>
                </a:r>
                <a:r>
                  <a:rPr lang="da-DK" sz="2400" b="0" dirty="0" err="1">
                    <a:solidFill>
                      <a:srgbClr val="FF0000"/>
                    </a:solidFill>
                  </a:rPr>
                  <a:t>stochastic</a:t>
                </a:r>
                <a:r>
                  <a:rPr lang="da-DK" sz="2400" b="0" dirty="0">
                    <a:solidFill>
                      <a:srgbClr val="FF0000"/>
                    </a:solidFill>
                  </a:rPr>
                  <a:t> gradient </a:t>
                </a:r>
                <a:r>
                  <a:rPr lang="da-DK" sz="2400" b="0" dirty="0" err="1">
                    <a:solidFill>
                      <a:srgbClr val="FF0000"/>
                    </a:solidFill>
                  </a:rPr>
                  <a:t>descent</a:t>
                </a:r>
                <a:r>
                  <a:rPr lang="da-DK" sz="2400" b="0" dirty="0"/>
                  <a:t>, the parameters </a:t>
                </a:r>
                <a:r>
                  <a:rPr lang="da-DK" sz="2400" b="0" dirty="0" err="1"/>
                  <a:t>are</a:t>
                </a:r>
                <a:r>
                  <a:rPr lang="da-DK" sz="2400" b="0" dirty="0"/>
                  <a:t> </a:t>
                </a:r>
                <a:r>
                  <a:rPr lang="da-DK" sz="2400" b="0" dirty="0" err="1"/>
                  <a:t>updated</a:t>
                </a:r>
                <a:r>
                  <a:rPr lang="da-DK" sz="2400" b="0" dirty="0"/>
                  <a:t> for </a:t>
                </a:r>
                <a:r>
                  <a:rPr lang="da-DK" sz="2400" b="0" dirty="0" err="1"/>
                  <a:t>each</a:t>
                </a:r>
                <a:r>
                  <a:rPr lang="da-DK" sz="2400" b="0" dirty="0"/>
                  <a:t> sample </a:t>
                </a:r>
                <a14:m>
                  <m:oMath xmlns:m="http://schemas.openxmlformats.org/officeDocument/2006/math">
                    <m:r>
                      <a:rPr lang="da-DK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a-DK" sz="2400" b="0" dirty="0"/>
                  <a:t>:</a:t>
                </a:r>
              </a:p>
              <a:p>
                <a:endParaRPr lang="da-DK" sz="2400" b="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First, the </a:t>
                </a:r>
                <a:r>
                  <a:rPr lang="da-DK" sz="2400" dirty="0" err="1"/>
                  <a:t>loss</a:t>
                </a:r>
                <a:r>
                  <a:rPr lang="da-DK" sz="2400" dirty="0"/>
                  <a:t> is </a:t>
                </a:r>
                <a:r>
                  <a:rPr lang="da-DK" sz="2400" dirty="0" err="1"/>
                  <a:t>computed</a:t>
                </a:r>
                <a:endParaRPr lang="da-DK" sz="2400" b="0" dirty="0"/>
              </a:p>
              <a:p>
                <a:pPr marL="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a-DK" sz="2000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da-DK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2000" b="1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da-DK" sz="20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da-DK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a-DK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da-DK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da-DK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a-DK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a-DK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0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a-DK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a-DK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b="1" dirty="0"/>
              </a:p>
              <a:p>
                <a:endParaRPr lang="da-DK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4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da-DK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da-DK" sz="2400" b="1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sz="2400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da-DK" sz="24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computed using an algorithm called backpropagation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 err="1"/>
                  <a:t>Finally</a:t>
                </a:r>
                <a:r>
                  <a:rPr lang="da-DK" sz="2400" dirty="0"/>
                  <a:t>, the parameters </a:t>
                </a:r>
                <a:r>
                  <a:rPr lang="da-DK" sz="2400" dirty="0" err="1"/>
                  <a:t>are</a:t>
                </a:r>
                <a:r>
                  <a:rPr lang="da-DK" sz="2400" dirty="0"/>
                  <a:t> </a:t>
                </a:r>
                <a:r>
                  <a:rPr lang="da-DK" sz="2400" dirty="0" err="1"/>
                  <a:t>updated</a:t>
                </a:r>
                <a:r>
                  <a:rPr lang="da-DK" sz="2400" dirty="0"/>
                  <a:t>:</a:t>
                </a:r>
              </a:p>
              <a:p>
                <a:endParaRPr lang="da-DK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a-DK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da-DK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a-DK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a-DK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a-DK" sz="24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da-DK" sz="24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da-DK" sz="24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a-DK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a-DK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sz="2400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da-DK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N</a:t>
                </a:r>
                <a:r>
                  <a:rPr lang="en-US" sz="2400" dirty="0" err="1"/>
                  <a:t>ote</a:t>
                </a:r>
                <a:r>
                  <a:rPr lang="en-US" sz="2400" dirty="0"/>
                  <a:t> that the learning rate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400" dirty="0"/>
                  <a:t> can have a different value</a:t>
                </a:r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3B837A05-5813-4388-B92A-39F68FBC5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1830366"/>
                <a:ext cx="10664000" cy="4001095"/>
              </a:xfrm>
              <a:prstGeom prst="rect">
                <a:avLst/>
              </a:prstGeom>
              <a:blipFill>
                <a:blip r:embed="rId3"/>
                <a:stretch>
                  <a:fillRect l="-1714" t="-2131" r="-1086" b="-3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1510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0DACB8-9548-4429-BD8F-94B9AC3A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Extracting</a:t>
            </a:r>
            <a:r>
              <a:rPr lang="da-DK" dirty="0"/>
              <a:t> </a:t>
            </a:r>
            <a:r>
              <a:rPr lang="da-DK" dirty="0" err="1"/>
              <a:t>Semantic</a:t>
            </a:r>
            <a:r>
              <a:rPr lang="da-DK" dirty="0"/>
              <a:t> Information from an Image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C81DFF-FD5C-4824-9961-EF280263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304" y="1989138"/>
            <a:ext cx="5511600" cy="14398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Where is the person? (localization task)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How many monitors are there? (quantification task)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At what time of day was the photo taken?</a:t>
            </a:r>
          </a:p>
        </p:txBody>
      </p:sp>
      <p:pic>
        <p:nvPicPr>
          <p:cNvPr id="10" name="Pladsholder til indhold 9" descr="Et billede, der indeholder indendørs, bord, væg, vindue&#10;&#10;Beskrivelse, der er oprettet med meget høj sikkerhed">
            <a:extLst>
              <a:ext uri="{FF2B5EF4-FFF2-40B4-BE49-F238E27FC236}">
                <a16:creationId xmlns:a16="http://schemas.microsoft.com/office/drawing/2014/main" id="{77793AF8-0685-40D8-A1B1-A24FA641194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2369681"/>
            <a:ext cx="5511800" cy="3091775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5CFE1E2F-FFB0-4DDE-80C5-4C54EF30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F0B472A-BB8B-4414-B3D3-3C8FF996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3FE34D9-5997-4195-A3B6-3CEE07EDE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66</a:t>
            </a:fld>
            <a:endParaRPr lang="da-DK" dirty="0"/>
          </a:p>
        </p:txBody>
      </p:sp>
      <p:sp>
        <p:nvSpPr>
          <p:cNvPr id="11" name="Rektangel: afrundede hjørner 10">
            <a:extLst>
              <a:ext uri="{FF2B5EF4-FFF2-40B4-BE49-F238E27FC236}">
                <a16:creationId xmlns:a16="http://schemas.microsoft.com/office/drawing/2014/main" id="{7F3FEFD7-F343-4F05-A23C-D8C5A0F556FE}"/>
              </a:ext>
            </a:extLst>
          </p:cNvPr>
          <p:cNvSpPr/>
          <p:nvPr/>
        </p:nvSpPr>
        <p:spPr>
          <a:xfrm>
            <a:off x="398106" y="3848669"/>
            <a:ext cx="5515947" cy="124194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Designing computer vision systems that are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able to extract semantic information from an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image is a difficult task</a:t>
            </a:r>
          </a:p>
        </p:txBody>
      </p:sp>
    </p:spTree>
    <p:extLst>
      <p:ext uri="{BB962C8B-B14F-4D97-AF65-F5344CB8AC3E}">
        <p14:creationId xmlns:p14="http://schemas.microsoft.com/office/powerpoint/2010/main" val="2897376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annotated image databases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67</a:t>
            </a:fld>
            <a:endParaRPr lang="da-DK" dirty="0"/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758F9664-41FF-4304-B70F-520C61ED4936}"/>
              </a:ext>
            </a:extLst>
          </p:cNvPr>
          <p:cNvSpPr txBox="1"/>
          <p:nvPr/>
        </p:nvSpPr>
        <p:spPr>
          <a:xfrm>
            <a:off x="410400" y="1829583"/>
            <a:ext cx="1089091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Image databases including annotations (typically some kind of high level information) are</a:t>
            </a:r>
          </a:p>
          <a:p>
            <a:r>
              <a:rPr lang="en-US" sz="2000" dirty="0"/>
              <a:t>essential to the development of supervised machine learning methods for image analysis.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99A5B00-33AC-44A8-BACA-A25211D22798}"/>
              </a:ext>
            </a:extLst>
          </p:cNvPr>
          <p:cNvSpPr txBox="1"/>
          <p:nvPr/>
        </p:nvSpPr>
        <p:spPr>
          <a:xfrm>
            <a:off x="410400" y="3188333"/>
            <a:ext cx="4462818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000" dirty="0">
                <a:solidFill>
                  <a:srgbClr val="000000"/>
                </a:solidFill>
              </a:rPr>
              <a:t>Annotations include: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Image class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Measure(s) obtained from the image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Position of objects within the image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Segmentation</a:t>
            </a:r>
          </a:p>
          <a:p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4215361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Image Applications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68</a:t>
            </a:fld>
            <a:endParaRPr lang="da-DK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99A5B00-33AC-44A8-BACA-A25211D22798}"/>
              </a:ext>
            </a:extLst>
          </p:cNvPr>
          <p:cNvSpPr txBox="1"/>
          <p:nvPr/>
        </p:nvSpPr>
        <p:spPr>
          <a:xfrm>
            <a:off x="410399" y="1829583"/>
            <a:ext cx="6727379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Instance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Transformation (filtering, in-painting, editing, colorization, ...)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caption 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to 3D (stereo matching, 3D reconstruction,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Motion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Style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Anomalous image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generation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99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C0C0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C0C0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Image Applications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69</a:t>
            </a:fld>
            <a:endParaRPr lang="da-DK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99A5B00-33AC-44A8-BACA-A25211D22798}"/>
              </a:ext>
            </a:extLst>
          </p:cNvPr>
          <p:cNvSpPr txBox="1"/>
          <p:nvPr/>
        </p:nvSpPr>
        <p:spPr>
          <a:xfrm>
            <a:off x="410399" y="1829583"/>
            <a:ext cx="672737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C0C0C"/>
                </a:solidFill>
              </a:rPr>
              <a:t>Semantic 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C0C0C"/>
                </a:solidFill>
              </a:rPr>
              <a:t>Image generation</a:t>
            </a:r>
            <a:endParaRPr lang="en-US" sz="1600" dirty="0">
              <a:solidFill>
                <a:srgbClr val="DC0C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71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5B5B1-2983-43EA-946A-C3E7E0C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63E42BA-F773-4893-A1A8-55D891FF7E4D}" type="datetime1">
              <a:rPr lang="da-DK" smtClean="0"/>
              <a:pPr>
                <a:spcAft>
                  <a:spcPts val="600"/>
                </a:spcAft>
              </a:pPr>
              <a:t>15-08-2019</a:t>
            </a:fld>
            <a:endParaRPr lang="da-DK"/>
          </a:p>
        </p:txBody>
      </p:sp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E5D5D650-F0A0-4C14-9246-209573000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r="-3" b="22580"/>
          <a:stretch/>
        </p:blipFill>
        <p:spPr>
          <a:xfrm>
            <a:off x="3649321" y="3"/>
            <a:ext cx="4609359" cy="2130473"/>
          </a:xfrm>
          <a:custGeom>
            <a:avLst/>
            <a:gdLst>
              <a:gd name="connsiteX0" fmla="*/ 986689 w 4609359"/>
              <a:gd name="connsiteY0" fmla="*/ 0 h 2130473"/>
              <a:gd name="connsiteX1" fmla="*/ 4609359 w 4609359"/>
              <a:gd name="connsiteY1" fmla="*/ 0 h 2130473"/>
              <a:gd name="connsiteX2" fmla="*/ 3622670 w 4609359"/>
              <a:gd name="connsiteY2" fmla="*/ 2130473 h 2130473"/>
              <a:gd name="connsiteX3" fmla="*/ 0 w 46093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E63B5-FDEF-4278-B59D-6897A452F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367"/>
          <a:stretch/>
        </p:blipFill>
        <p:spPr>
          <a:xfrm>
            <a:off x="20" y="-6954"/>
            <a:ext cx="4475120" cy="2130473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 descr="A person driving a car&#10;&#10;Description automatically generated">
            <a:extLst>
              <a:ext uri="{FF2B5EF4-FFF2-40B4-BE49-F238E27FC236}">
                <a16:creationId xmlns:a16="http://schemas.microsoft.com/office/drawing/2014/main" id="{AB6B91DF-2F25-4080-A883-BDAE443CAE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3" b="22157"/>
          <a:stretch/>
        </p:blipFill>
        <p:spPr>
          <a:xfrm>
            <a:off x="7431341" y="1"/>
            <a:ext cx="4760659" cy="2130473"/>
          </a:xfrm>
          <a:custGeom>
            <a:avLst/>
            <a:gdLst>
              <a:gd name="connsiteX0" fmla="*/ 986689 w 4760659"/>
              <a:gd name="connsiteY0" fmla="*/ 0 h 2130473"/>
              <a:gd name="connsiteX1" fmla="*/ 4760659 w 4760659"/>
              <a:gd name="connsiteY1" fmla="*/ 0 h 2130473"/>
              <a:gd name="connsiteX2" fmla="*/ 4760659 w 4760659"/>
              <a:gd name="connsiteY2" fmla="*/ 2130473 h 2130473"/>
              <a:gd name="connsiteX3" fmla="*/ 0 w 47606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4" name="Picture 13" descr="A close up of a newspaper&#10;&#10;Description automatically generated">
            <a:extLst>
              <a:ext uri="{FF2B5EF4-FFF2-40B4-BE49-F238E27FC236}">
                <a16:creationId xmlns:a16="http://schemas.microsoft.com/office/drawing/2014/main" id="{B2C875B8-FA2F-4A4E-BD48-76EDE224D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1" r="1" b="15237"/>
          <a:stretch/>
        </p:blipFill>
        <p:spPr>
          <a:xfrm>
            <a:off x="7716860" y="4683319"/>
            <a:ext cx="4475140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F4F6F-1A35-4AF3-96AC-8C9E42A4A1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8"/>
          <a:stretch/>
        </p:blipFill>
        <p:spPr>
          <a:xfrm>
            <a:off x="-2" y="4689793"/>
            <a:ext cx="4908824" cy="2175160"/>
          </a:xfrm>
          <a:custGeom>
            <a:avLst/>
            <a:gdLst>
              <a:gd name="connsiteX0" fmla="*/ 0 w 4908824"/>
              <a:gd name="connsiteY0" fmla="*/ 0 h 2175160"/>
              <a:gd name="connsiteX1" fmla="*/ 4908824 w 4908824"/>
              <a:gd name="connsiteY1" fmla="*/ 0 h 2175160"/>
              <a:gd name="connsiteX2" fmla="*/ 3901440 w 4908824"/>
              <a:gd name="connsiteY2" fmla="*/ 2175160 h 2175160"/>
              <a:gd name="connsiteX3" fmla="*/ 0 w 4908824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19CA32-DB53-45BD-94EE-EAFD587C2F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2" r="-1" b="9543"/>
          <a:stretch/>
        </p:blipFill>
        <p:spPr>
          <a:xfrm>
            <a:off x="3162271" y="4040579"/>
            <a:ext cx="5867459" cy="2816484"/>
          </a:xfrm>
          <a:custGeom>
            <a:avLst/>
            <a:gdLst>
              <a:gd name="connsiteX0" fmla="*/ 0 w 4523640"/>
              <a:gd name="connsiteY0" fmla="*/ 0 h 2175160"/>
              <a:gd name="connsiteX1" fmla="*/ 4523640 w 4523640"/>
              <a:gd name="connsiteY1" fmla="*/ 0 h 2175160"/>
              <a:gd name="connsiteX2" fmla="*/ 3516256 w 4523640"/>
              <a:gd name="connsiteY2" fmla="*/ 2175160 h 2175160"/>
              <a:gd name="connsiteX3" fmla="*/ 0 w 4523640"/>
              <a:gd name="connsiteY3" fmla="*/ 2175160 h 2175160"/>
              <a:gd name="connsiteX4" fmla="*/ 0 w 4523640"/>
              <a:gd name="connsiteY4" fmla="*/ 2174920 h 2175160"/>
              <a:gd name="connsiteX5" fmla="*/ 14159 w 4523640"/>
              <a:gd name="connsiteY5" fmla="*/ 2174920 h 2175160"/>
              <a:gd name="connsiteX6" fmla="*/ 1021100 w 4523640"/>
              <a:gd name="connsiteY6" fmla="*/ 718 h 2175160"/>
              <a:gd name="connsiteX7" fmla="*/ 0 w 4523640"/>
              <a:gd name="connsiteY7" fmla="*/ 718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66653B7-CDBD-4766-8526-8F81F173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kern="1200" dirty="0">
                <a:solidFill>
                  <a:schemeClr val="tx1"/>
                </a:solidFill>
              </a:rPr>
              <a:t>Deep Learning is everywhere</a:t>
            </a:r>
          </a:p>
        </p:txBody>
      </p:sp>
    </p:spTree>
    <p:extLst>
      <p:ext uri="{BB962C8B-B14F-4D97-AF65-F5344CB8AC3E}">
        <p14:creationId xmlns:p14="http://schemas.microsoft.com/office/powerpoint/2010/main" val="456786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 (CNN) in Deep Learning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70</a:t>
            </a:fld>
            <a:endParaRPr lang="da-DK" dirty="0"/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199A5B00-33AC-44A8-BACA-A25211D22798}"/>
              </a:ext>
            </a:extLst>
          </p:cNvPr>
          <p:cNvSpPr txBox="1"/>
          <p:nvPr/>
        </p:nvSpPr>
        <p:spPr>
          <a:xfrm>
            <a:off x="410401" y="2271570"/>
            <a:ext cx="65052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pivotal to many of the successes achieved by neural networks in recent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interesting for dealing with regular structured data, such as images (or board games, like chess or ‘Go’)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3874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Image, Input Neurons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71</a:t>
            </a:fld>
            <a:endParaRPr lang="da-DK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8B50265-0D92-4FD0-8E7B-8DC865D3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7492" y="2305873"/>
            <a:ext cx="7177016" cy="2901347"/>
          </a:xfrm>
          <a:prstGeom prst="rect">
            <a:avLst/>
          </a:prstGeom>
        </p:spPr>
      </p:pic>
      <p:sp>
        <p:nvSpPr>
          <p:cNvPr id="19" name="Bue 18">
            <a:extLst>
              <a:ext uri="{FF2B5EF4-FFF2-40B4-BE49-F238E27FC236}">
                <a16:creationId xmlns:a16="http://schemas.microsoft.com/office/drawing/2014/main" id="{9397E4FE-DA29-4C69-A8B5-E952216B3ECE}"/>
              </a:ext>
            </a:extLst>
          </p:cNvPr>
          <p:cNvSpPr/>
          <p:nvPr/>
        </p:nvSpPr>
        <p:spPr>
          <a:xfrm>
            <a:off x="2759165" y="2183643"/>
            <a:ext cx="4421874" cy="1269240"/>
          </a:xfrm>
          <a:prstGeom prst="arc">
            <a:avLst>
              <a:gd name="adj1" fmla="val 11090418"/>
              <a:gd name="adj2" fmla="val 21424980"/>
            </a:avLst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89660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Image, Input Neurons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72</a:t>
            </a:fld>
            <a:endParaRPr lang="da-DK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8B50265-0D92-4FD0-8E7B-8DC865D30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7492" y="2305873"/>
            <a:ext cx="7177016" cy="2901347"/>
          </a:xfrm>
          <a:prstGeom prst="rect">
            <a:avLst/>
          </a:prstGeom>
        </p:spPr>
      </p:pic>
      <p:sp>
        <p:nvSpPr>
          <p:cNvPr id="19" name="Bue 18">
            <a:extLst>
              <a:ext uri="{FF2B5EF4-FFF2-40B4-BE49-F238E27FC236}">
                <a16:creationId xmlns:a16="http://schemas.microsoft.com/office/drawing/2014/main" id="{9397E4FE-DA29-4C69-A8B5-E952216B3ECE}"/>
              </a:ext>
            </a:extLst>
          </p:cNvPr>
          <p:cNvSpPr/>
          <p:nvPr/>
        </p:nvSpPr>
        <p:spPr>
          <a:xfrm>
            <a:off x="4956455" y="4339989"/>
            <a:ext cx="4421874" cy="1269240"/>
          </a:xfrm>
          <a:prstGeom prst="arc">
            <a:avLst>
              <a:gd name="adj1" fmla="val 11090418"/>
              <a:gd name="adj2" fmla="val 21424980"/>
            </a:avLst>
          </a:prstGeom>
          <a:ln w="381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7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problem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73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199A5B00-33AC-44A8-BACA-A25211D22798}"/>
                  </a:ext>
                </a:extLst>
              </p:cNvPr>
              <p:cNvSpPr txBox="1"/>
              <p:nvPr/>
            </p:nvSpPr>
            <p:spPr>
              <a:xfrm>
                <a:off x="402253" y="1829583"/>
                <a:ext cx="11075071" cy="25818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dirty="0"/>
                  <a:t>Classification problem: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Input: image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US" sz="2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Output: class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sz="20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a-DK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label</m:t>
                            </m:r>
                          </m:e>
                          <m:sub>
                            <m:r>
                              <a:rPr lang="en-US" sz="2000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a-DK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label</m:t>
                            </m:r>
                          </m:e>
                          <m:sub>
                            <m:r>
                              <a:rPr lang="en-US" sz="20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a-DK" sz="2000" b="0" i="0" dirty="0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sz="2000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a-DK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dirty="0" err="1">
                                <a:latin typeface="Cambria Math" panose="02040503050406030204" pitchFamily="18" charset="0"/>
                              </a:rPr>
                              <m:t>label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dirty="0" err="1">
                                <a:latin typeface="Cambria Math" panose="02040503050406030204" pitchFamily="18" charset="0"/>
                              </a:rPr>
                              <m:t>q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If there are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 possible classes, then a class will be coded as a vector </a:t>
                </a:r>
                <a14:m>
                  <m:oMath xmlns:m="http://schemas.openxmlformats.org/officeDocument/2006/math">
                    <m:r>
                      <a:rPr lang="en-US" sz="2000" b="1" i="0" dirty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sz="2000" dirty="0"/>
                  <a:t> of length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. If its class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then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da-DK" sz="20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latin typeface="Cambria Math" panose="02040503050406030204" pitchFamily="18" charset="0"/>
                        </a:rPr>
                        <m:t>𝐲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</m:e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kstfelt 9">
                <a:extLst>
                  <a:ext uri="{FF2B5EF4-FFF2-40B4-BE49-F238E27FC236}">
                    <a16:creationId xmlns:a16="http://schemas.microsoft.com/office/drawing/2014/main" id="{199A5B00-33AC-44A8-BACA-A25211D22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3" y="1829583"/>
                <a:ext cx="11075071" cy="2581861"/>
              </a:xfrm>
              <a:prstGeom prst="rect">
                <a:avLst/>
              </a:prstGeom>
              <a:blipFill>
                <a:blip r:embed="rId2"/>
                <a:stretch>
                  <a:fillRect l="-1431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BD73141D-2843-4EE4-9311-C90268DC50B9}"/>
              </a:ext>
            </a:extLst>
          </p:cNvPr>
          <p:cNvSpPr/>
          <p:nvPr/>
        </p:nvSpPr>
        <p:spPr>
          <a:xfrm>
            <a:off x="410400" y="4191808"/>
            <a:ext cx="3738519" cy="1881440"/>
          </a:xfrm>
          <a:prstGeom prst="roundRect">
            <a:avLst>
              <a:gd name="adj" fmla="val 8226"/>
            </a:avLst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0" numCol="1" rtlCol="0" anchor="b"/>
          <a:lstStyle/>
          <a:p>
            <a:endParaRPr lang="en-US" sz="2000" dirty="0"/>
          </a:p>
        </p:txBody>
      </p:sp>
      <p:sp>
        <p:nvSpPr>
          <p:cNvPr id="11" name="Rektangel: øverste hjørner afrundet 10">
            <a:extLst>
              <a:ext uri="{FF2B5EF4-FFF2-40B4-BE49-F238E27FC236}">
                <a16:creationId xmlns:a16="http://schemas.microsoft.com/office/drawing/2014/main" id="{9B8C8F5B-B95F-40CC-9830-13559119E1EE}"/>
              </a:ext>
            </a:extLst>
          </p:cNvPr>
          <p:cNvSpPr/>
          <p:nvPr/>
        </p:nvSpPr>
        <p:spPr>
          <a:xfrm>
            <a:off x="410400" y="4191807"/>
            <a:ext cx="3738519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400" dirty="0" err="1"/>
              <a:t>Example</a:t>
            </a:r>
            <a:r>
              <a:rPr lang="da-DK" sz="2400" dirty="0"/>
              <a:t> with 4 </a:t>
            </a:r>
            <a:r>
              <a:rPr lang="da-DK" sz="2400" dirty="0" err="1"/>
              <a:t>classes</a:t>
            </a:r>
            <a:endParaRPr lang="en-US" sz="2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ktangel 2">
                <a:extLst>
                  <a:ext uri="{FF2B5EF4-FFF2-40B4-BE49-F238E27FC236}">
                    <a16:creationId xmlns:a16="http://schemas.microsoft.com/office/drawing/2014/main" id="{1269BA81-6698-479E-AA9F-FCC934226555}"/>
                  </a:ext>
                </a:extLst>
              </p:cNvPr>
              <p:cNvSpPr/>
              <p:nvPr/>
            </p:nvSpPr>
            <p:spPr>
              <a:xfrm>
                <a:off x="410399" y="4686558"/>
                <a:ext cx="373851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LMSans10-Regular"/>
                  </a:rPr>
                  <a:t>Label 0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1, 0, 0, 0</m:t>
                        </m:r>
                      </m:e>
                    </m:d>
                  </m:oMath>
                </a14:m>
                <a:endParaRPr lang="en-US" sz="2000" dirty="0">
                  <a:latin typeface="LMRoman10-Regular"/>
                </a:endParaRPr>
              </a:p>
              <a:p>
                <a:r>
                  <a:rPr lang="en-US" sz="2000" dirty="0">
                    <a:latin typeface="LMSans10-Regular"/>
                  </a:rPr>
                  <a:t>Label 1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0, 1, 0, 0</m:t>
                        </m:r>
                      </m:e>
                    </m:d>
                  </m:oMath>
                </a14:m>
                <a:endParaRPr lang="en-US" sz="2000" dirty="0">
                  <a:latin typeface="LMRoman10-Regular"/>
                </a:endParaRPr>
              </a:p>
              <a:p>
                <a:r>
                  <a:rPr lang="en-US" sz="2000" dirty="0">
                    <a:latin typeface="LMSans10-Regular"/>
                  </a:rPr>
                  <a:t>Label 2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0, 0, 1, 0</m:t>
                        </m:r>
                      </m:e>
                    </m:d>
                  </m:oMath>
                </a14:m>
                <a:endParaRPr lang="en-US" sz="2000" dirty="0">
                  <a:latin typeface="LMRoman10-Regular"/>
                </a:endParaRPr>
              </a:p>
              <a:p>
                <a:r>
                  <a:rPr lang="en-US" sz="2000" dirty="0">
                    <a:latin typeface="LMSans10-Regular"/>
                  </a:rPr>
                  <a:t>Label 3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0, 0, 0, 1</m:t>
                        </m: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ktangel 2">
                <a:extLst>
                  <a:ext uri="{FF2B5EF4-FFF2-40B4-BE49-F238E27FC236}">
                    <a16:creationId xmlns:a16="http://schemas.microsoft.com/office/drawing/2014/main" id="{1269BA81-6698-479E-AA9F-FCC934226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4686558"/>
                <a:ext cx="3738519" cy="1323439"/>
              </a:xfrm>
              <a:prstGeom prst="rect">
                <a:avLst/>
              </a:prstGeom>
              <a:blipFill>
                <a:blip r:embed="rId3"/>
                <a:stretch>
                  <a:fillRect l="-1629"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1398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 animBg="1"/>
      <p:bldP spid="11" grpId="0" animBg="1"/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with a neural network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74</a:t>
            </a:fld>
            <a:endParaRPr lang="da-DK" dirty="0"/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BD73141D-2843-4EE4-9311-C90268DC50B9}"/>
              </a:ext>
            </a:extLst>
          </p:cNvPr>
          <p:cNvSpPr/>
          <p:nvPr/>
        </p:nvSpPr>
        <p:spPr>
          <a:xfrm>
            <a:off x="410400" y="1926277"/>
            <a:ext cx="2878710" cy="1695357"/>
          </a:xfrm>
          <a:prstGeom prst="roundRect">
            <a:avLst>
              <a:gd name="adj" fmla="val 16246"/>
            </a:avLst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0" numCol="1" rtlCol="0" anchor="b"/>
          <a:lstStyle/>
          <a:p>
            <a:endParaRPr lang="en-US" sz="2000" dirty="0"/>
          </a:p>
        </p:txBody>
      </p:sp>
      <p:sp>
        <p:nvSpPr>
          <p:cNvPr id="11" name="Rektangel: øverste hjørner afrundet 10">
            <a:extLst>
              <a:ext uri="{FF2B5EF4-FFF2-40B4-BE49-F238E27FC236}">
                <a16:creationId xmlns:a16="http://schemas.microsoft.com/office/drawing/2014/main" id="{9B8C8F5B-B95F-40CC-9830-13559119E1EE}"/>
              </a:ext>
            </a:extLst>
          </p:cNvPr>
          <p:cNvSpPr/>
          <p:nvPr/>
        </p:nvSpPr>
        <p:spPr>
          <a:xfrm>
            <a:off x="410400" y="1926276"/>
            <a:ext cx="2878710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400" dirty="0"/>
              <a:t>Input</a:t>
            </a:r>
            <a:endParaRPr lang="en-US" sz="2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ktangel 2">
                <a:extLst>
                  <a:ext uri="{FF2B5EF4-FFF2-40B4-BE49-F238E27FC236}">
                    <a16:creationId xmlns:a16="http://schemas.microsoft.com/office/drawing/2014/main" id="{1269BA81-6698-479E-AA9F-FCC934226555}"/>
                  </a:ext>
                </a:extLst>
              </p:cNvPr>
              <p:cNvSpPr/>
              <p:nvPr/>
            </p:nvSpPr>
            <p:spPr>
              <a:xfrm>
                <a:off x="410399" y="2298195"/>
                <a:ext cx="287871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LMSans10-Regular"/>
                  </a:rPr>
                  <a:t>The input image, containing </a:t>
                </a:r>
                <a14:m>
                  <m:oMath xmlns:m="http://schemas.openxmlformats.org/officeDocument/2006/math">
                    <m:r>
                      <a:rPr lang="da-DK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LMSans10-Regular"/>
                  </a:rPr>
                  <a:t> pixels, is transformed into a vector of length </a:t>
                </a:r>
                <a14:m>
                  <m:oMath xmlns:m="http://schemas.openxmlformats.org/officeDocument/2006/math">
                    <m:r>
                      <a:rPr lang="da-DK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LMRoman10-Regular"/>
                  </a:rPr>
                  <a:t>.</a:t>
                </a:r>
              </a:p>
            </p:txBody>
          </p:sp>
        </mc:Choice>
        <mc:Fallback xmlns="">
          <p:sp>
            <p:nvSpPr>
              <p:cNvPr id="3" name="Rektangel 2">
                <a:extLst>
                  <a:ext uri="{FF2B5EF4-FFF2-40B4-BE49-F238E27FC236}">
                    <a16:creationId xmlns:a16="http://schemas.microsoft.com/office/drawing/2014/main" id="{1269BA81-6698-479E-AA9F-FCC9342265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99" y="2298195"/>
                <a:ext cx="2878710" cy="1323439"/>
              </a:xfrm>
              <a:prstGeom prst="rect">
                <a:avLst/>
              </a:prstGeom>
              <a:blipFill>
                <a:blip r:embed="rId2"/>
                <a:stretch>
                  <a:fillRect l="-2114" t="-2304" r="-1903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ktangel: afrundede hjørner 11">
            <a:extLst>
              <a:ext uri="{FF2B5EF4-FFF2-40B4-BE49-F238E27FC236}">
                <a16:creationId xmlns:a16="http://schemas.microsoft.com/office/drawing/2014/main" id="{9C43C2CC-56B7-4334-887B-1A8CD4821107}"/>
              </a:ext>
            </a:extLst>
          </p:cNvPr>
          <p:cNvSpPr/>
          <p:nvPr/>
        </p:nvSpPr>
        <p:spPr>
          <a:xfrm>
            <a:off x="383104" y="4134396"/>
            <a:ext cx="2878712" cy="1695357"/>
          </a:xfrm>
          <a:prstGeom prst="roundRect">
            <a:avLst>
              <a:gd name="adj" fmla="val 11416"/>
            </a:avLst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0" numCol="1" rtlCol="0" anchor="b"/>
          <a:lstStyle/>
          <a:p>
            <a:endParaRPr lang="en-US" sz="2000" dirty="0"/>
          </a:p>
        </p:txBody>
      </p:sp>
      <p:sp>
        <p:nvSpPr>
          <p:cNvPr id="13" name="Rektangel: øverste hjørner afrundet 12">
            <a:extLst>
              <a:ext uri="{FF2B5EF4-FFF2-40B4-BE49-F238E27FC236}">
                <a16:creationId xmlns:a16="http://schemas.microsoft.com/office/drawing/2014/main" id="{24F94F9E-8CDB-4FA9-8215-463FF24862DD}"/>
              </a:ext>
            </a:extLst>
          </p:cNvPr>
          <p:cNvSpPr/>
          <p:nvPr/>
        </p:nvSpPr>
        <p:spPr>
          <a:xfrm>
            <a:off x="383104" y="4134396"/>
            <a:ext cx="2878712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400" dirty="0"/>
              <a:t>Output</a:t>
            </a:r>
            <a:endParaRPr lang="en-US" sz="2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ktangel 13">
                <a:extLst>
                  <a:ext uri="{FF2B5EF4-FFF2-40B4-BE49-F238E27FC236}">
                    <a16:creationId xmlns:a16="http://schemas.microsoft.com/office/drawing/2014/main" id="{6263C508-D173-4D61-9A21-3E716EEB3C2E}"/>
                  </a:ext>
                </a:extLst>
              </p:cNvPr>
              <p:cNvSpPr/>
              <p:nvPr/>
            </p:nvSpPr>
            <p:spPr>
              <a:xfrm>
                <a:off x="383103" y="4519963"/>
                <a:ext cx="2878712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latin typeface="LMSans10-Regular"/>
                  </a:rPr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sz="2000" dirty="0">
                    <a:latin typeface="LMSans10-Regular"/>
                  </a:rPr>
                  <a:t> classes, the output will be a vector of length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a-DK" sz="20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US" sz="2000" dirty="0">
                    <a:latin typeface="LMRoman10-Regular"/>
                  </a:rPr>
                  <a:t>.</a:t>
                </a:r>
              </a:p>
            </p:txBody>
          </p:sp>
        </mc:Choice>
        <mc:Fallback xmlns="">
          <p:sp>
            <p:nvSpPr>
              <p:cNvPr id="14" name="Rektangel 13">
                <a:extLst>
                  <a:ext uri="{FF2B5EF4-FFF2-40B4-BE49-F238E27FC236}">
                    <a16:creationId xmlns:a16="http://schemas.microsoft.com/office/drawing/2014/main" id="{6263C508-D173-4D61-9A21-3E716EEB3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03" y="4519963"/>
                <a:ext cx="2878712" cy="1015663"/>
              </a:xfrm>
              <a:prstGeom prst="rect">
                <a:avLst/>
              </a:prstGeom>
              <a:blipFill>
                <a:blip r:embed="rId3"/>
                <a:stretch>
                  <a:fillRect l="-2331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ktangel: afrundede hjørner 14">
            <a:extLst>
              <a:ext uri="{FF2B5EF4-FFF2-40B4-BE49-F238E27FC236}">
                <a16:creationId xmlns:a16="http://schemas.microsoft.com/office/drawing/2014/main" id="{3CAB44FB-8044-4ECA-A858-EB2F65291984}"/>
              </a:ext>
            </a:extLst>
          </p:cNvPr>
          <p:cNvSpPr/>
          <p:nvPr/>
        </p:nvSpPr>
        <p:spPr>
          <a:xfrm>
            <a:off x="3625977" y="1926275"/>
            <a:ext cx="8163769" cy="3903478"/>
          </a:xfrm>
          <a:prstGeom prst="roundRect">
            <a:avLst>
              <a:gd name="adj" fmla="val 4359"/>
            </a:avLst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0" numCol="1" rtlCol="0" anchor="b"/>
          <a:lstStyle/>
          <a:p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ktangel: øverste hjørner afrundet 15">
                <a:extLst>
                  <a:ext uri="{FF2B5EF4-FFF2-40B4-BE49-F238E27FC236}">
                    <a16:creationId xmlns:a16="http://schemas.microsoft.com/office/drawing/2014/main" id="{9B98D9B2-BA63-48CE-9DB8-0D03DDC1B503}"/>
                  </a:ext>
                </a:extLst>
              </p:cNvPr>
              <p:cNvSpPr/>
              <p:nvPr/>
            </p:nvSpPr>
            <p:spPr>
              <a:xfrm>
                <a:off x="3625977" y="1926275"/>
                <a:ext cx="8163769" cy="3589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80000"/>
                      <a:lumOff val="20000"/>
                    </a:schemeClr>
                  </a:gs>
                </a:gsLst>
              </a:gradFill>
              <a:ln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r>
                  <a:rPr lang="da-DK" sz="2400" dirty="0"/>
                  <a:t>Example: Image with </a:t>
                </a:r>
                <a14:m>
                  <m:oMath xmlns:m="http://schemas.openxmlformats.org/officeDocument/2006/math">
                    <m:r>
                      <a:rPr lang="da-DK" sz="2400" b="0" i="1" smtClean="0">
                        <a:latin typeface="Cambria Math" panose="02040503050406030204" pitchFamily="18" charset="0"/>
                      </a:rPr>
                      <m:t>2×4</m:t>
                    </m:r>
                  </m:oMath>
                </a14:m>
                <a:r>
                  <a:rPr lang="en-US" sz="2400" dirty="0"/>
                  <a:t> pixels,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dirty="0"/>
                  <a:t> possible classes</a:t>
                </a:r>
              </a:p>
            </p:txBody>
          </p:sp>
        </mc:Choice>
        <mc:Fallback xmlns="">
          <p:sp>
            <p:nvSpPr>
              <p:cNvPr id="16" name="Rektangel: øverste hjørner afrundet 15">
                <a:extLst>
                  <a:ext uri="{FF2B5EF4-FFF2-40B4-BE49-F238E27FC236}">
                    <a16:creationId xmlns:a16="http://schemas.microsoft.com/office/drawing/2014/main" id="{9B98D9B2-BA63-48CE-9DB8-0D03DDC1B5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977" y="1926275"/>
                <a:ext cx="8163769" cy="35894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blipFill>
                <a:blip r:embed="rId4"/>
                <a:stretch>
                  <a:fillRect l="-746" t="-18333" b="-5833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0CBA9189-3E10-49B8-A31B-22DDD8005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7288" y="2457586"/>
            <a:ext cx="8341608" cy="317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77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3" grpId="0"/>
      <p:bldP spid="12" grpId="0" animBg="1"/>
      <p:bldP spid="13" grpId="0" animBg="1"/>
      <p:bldP spid="14" grpId="0"/>
      <p:bldP spid="15" grpId="0" animBg="1"/>
      <p:bldP spid="1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 using fully connected layers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75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D575C086-E94D-4E65-AC5D-0FDDA9BB3920}"/>
                  </a:ext>
                </a:extLst>
              </p:cNvPr>
              <p:cNvSpPr/>
              <p:nvPr/>
            </p:nvSpPr>
            <p:spPr>
              <a:xfrm>
                <a:off x="402253" y="1829583"/>
                <a:ext cx="5116475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small image contains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100.000</m:t>
                    </m:r>
                  </m:oMath>
                </a14:m>
                <a:r>
                  <a:rPr lang="en-US" dirty="0"/>
                  <a:t> pixels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number of parameters between two layers of that size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×(</m:t>
                    </m:r>
                    <m:sSup>
                      <m:sSupPr>
                        <m:ctrlPr>
                          <a:rPr lang="da-DK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This is not feasible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It does not take local structures of the image into account</a:t>
                </a:r>
              </a:p>
            </p:txBody>
          </p:sp>
        </mc:Choice>
        <mc:Fallback xmlns="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D575C086-E94D-4E65-AC5D-0FDDA9BB39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53" y="1829583"/>
                <a:ext cx="5116475" cy="2031325"/>
              </a:xfrm>
              <a:prstGeom prst="rect">
                <a:avLst/>
              </a:prstGeom>
              <a:blipFill>
                <a:blip r:embed="rId2"/>
                <a:stretch>
                  <a:fillRect l="-834" t="-1502" b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Billede 8" descr="Et billede, der indeholder motorcykel, udendørs, jord, vej&#10;&#10;Beskrivelse, der er oprettet med meget høj sikkerhed">
            <a:extLst>
              <a:ext uri="{FF2B5EF4-FFF2-40B4-BE49-F238E27FC236}">
                <a16:creationId xmlns:a16="http://schemas.microsoft.com/office/drawing/2014/main" id="{B0CBB075-D963-4629-828A-6ECC80942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12" y="1829583"/>
            <a:ext cx="4762500" cy="3152775"/>
          </a:xfrm>
          <a:prstGeom prst="rect">
            <a:avLst/>
          </a:prstGeom>
        </p:spPr>
      </p:pic>
      <p:sp>
        <p:nvSpPr>
          <p:cNvPr id="10" name="Venstre klammeparentes 9">
            <a:extLst>
              <a:ext uri="{FF2B5EF4-FFF2-40B4-BE49-F238E27FC236}">
                <a16:creationId xmlns:a16="http://schemas.microsoft.com/office/drawing/2014/main" id="{BB73DCA7-8347-41CD-B19D-932056A2A8DF}"/>
              </a:ext>
            </a:extLst>
          </p:cNvPr>
          <p:cNvSpPr/>
          <p:nvPr/>
        </p:nvSpPr>
        <p:spPr>
          <a:xfrm flipH="1">
            <a:off x="10688115" y="1829583"/>
            <a:ext cx="372072" cy="315277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E15EB7C3-806C-4A26-AAD5-E3E05E18D42C}"/>
                  </a:ext>
                </a:extLst>
              </p:cNvPr>
              <p:cNvSpPr txBox="1"/>
              <p:nvPr/>
            </p:nvSpPr>
            <p:spPr>
              <a:xfrm>
                <a:off x="11166047" y="3277693"/>
                <a:ext cx="6730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i="1" dirty="0" smtClean="0">
                          <a:latin typeface="Cambria Math" panose="02040503050406030204" pitchFamily="18" charset="0"/>
                        </a:rPr>
                        <m:t>316 </m:t>
                      </m:r>
                      <m:r>
                        <m:rPr>
                          <m:sty m:val="p"/>
                        </m:rPr>
                        <a:rPr lang="da-DK" sz="1600" i="0" dirty="0" err="1" smtClean="0">
                          <a:latin typeface="Cambria Math" panose="02040503050406030204" pitchFamily="18" charset="0"/>
                        </a:rPr>
                        <m:t>px</m:t>
                      </m:r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1" name="Tekstfelt 10">
                <a:extLst>
                  <a:ext uri="{FF2B5EF4-FFF2-40B4-BE49-F238E27FC236}">
                    <a16:creationId xmlns:a16="http://schemas.microsoft.com/office/drawing/2014/main" id="{E15EB7C3-806C-4A26-AAD5-E3E05E18D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6047" y="3277693"/>
                <a:ext cx="673068" cy="246221"/>
              </a:xfrm>
              <a:prstGeom prst="rect">
                <a:avLst/>
              </a:prstGeom>
              <a:blipFill>
                <a:blip r:embed="rId4"/>
                <a:stretch>
                  <a:fillRect l="-4545" r="-4545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Venstre klammeparentes 11">
            <a:extLst>
              <a:ext uri="{FF2B5EF4-FFF2-40B4-BE49-F238E27FC236}">
                <a16:creationId xmlns:a16="http://schemas.microsoft.com/office/drawing/2014/main" id="{D959C8FB-C919-4BA1-9311-8DDD1E36C0C8}"/>
              </a:ext>
            </a:extLst>
          </p:cNvPr>
          <p:cNvSpPr/>
          <p:nvPr/>
        </p:nvSpPr>
        <p:spPr>
          <a:xfrm rot="16200000">
            <a:off x="8134817" y="2810724"/>
            <a:ext cx="352191" cy="475440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kstfelt 13">
                <a:extLst>
                  <a:ext uri="{FF2B5EF4-FFF2-40B4-BE49-F238E27FC236}">
                    <a16:creationId xmlns:a16="http://schemas.microsoft.com/office/drawing/2014/main" id="{D1C5E333-8805-4E27-8F40-0257B7A33E6E}"/>
                  </a:ext>
                </a:extLst>
              </p:cNvPr>
              <p:cNvSpPr txBox="1"/>
              <p:nvPr/>
            </p:nvSpPr>
            <p:spPr>
              <a:xfrm>
                <a:off x="7974378" y="5583531"/>
                <a:ext cx="6730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i="1" dirty="0" smtClean="0">
                          <a:latin typeface="Cambria Math" panose="02040503050406030204" pitchFamily="18" charset="0"/>
                        </a:rPr>
                        <m:t>500 </m:t>
                      </m:r>
                      <m:r>
                        <m:rPr>
                          <m:sty m:val="p"/>
                        </m:rPr>
                        <a:rPr lang="da-DK" sz="1600" i="0" dirty="0" err="1" smtClean="0">
                          <a:latin typeface="Cambria Math" panose="02040503050406030204" pitchFamily="18" charset="0"/>
                        </a:rPr>
                        <m:t>px</m:t>
                      </m:r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4" name="Tekstfelt 13">
                <a:extLst>
                  <a:ext uri="{FF2B5EF4-FFF2-40B4-BE49-F238E27FC236}">
                    <a16:creationId xmlns:a16="http://schemas.microsoft.com/office/drawing/2014/main" id="{D1C5E333-8805-4E27-8F40-0257B7A33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378" y="5583531"/>
                <a:ext cx="673068" cy="246221"/>
              </a:xfrm>
              <a:prstGeom prst="rect">
                <a:avLst/>
              </a:prstGeom>
              <a:blipFill>
                <a:blip r:embed="rId5"/>
                <a:stretch>
                  <a:fillRect l="-4505" r="-3604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BB0620E9-EF6D-4D75-9A79-95428E5F7A5F}"/>
                  </a:ext>
                </a:extLst>
              </p:cNvPr>
              <p:cNvSpPr txBox="1"/>
              <p:nvPr/>
            </p:nvSpPr>
            <p:spPr>
              <a:xfrm>
                <a:off x="10696212" y="5583532"/>
                <a:ext cx="12670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1600" b="0" i="1" smtClean="0">
                          <a:latin typeface="Cambria Math" panose="02040503050406030204" pitchFamily="18" charset="0"/>
                        </a:rPr>
                        <m:t>=158.000 </m:t>
                      </m:r>
                      <m:r>
                        <m:rPr>
                          <m:sty m:val="p"/>
                        </m:rPr>
                        <a:rPr lang="da-DK" sz="1600" b="0" i="0" smtClean="0">
                          <a:latin typeface="Cambria Math" panose="02040503050406030204" pitchFamily="18" charset="0"/>
                        </a:rPr>
                        <m:t>px</m:t>
                      </m:r>
                    </m:oMath>
                  </m:oMathPara>
                </a14:m>
                <a:endParaRPr lang="en-US" sz="1600" dirty="0" err="1"/>
              </a:p>
            </p:txBody>
          </p:sp>
        </mc:Choice>
        <mc:Fallback xmlns="">
          <p:sp>
            <p:nvSpPr>
              <p:cNvPr id="15" name="Tekstfelt 14">
                <a:extLst>
                  <a:ext uri="{FF2B5EF4-FFF2-40B4-BE49-F238E27FC236}">
                    <a16:creationId xmlns:a16="http://schemas.microsoft.com/office/drawing/2014/main" id="{BB0620E9-EF6D-4D75-9A79-95428E5F7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212" y="5583532"/>
                <a:ext cx="1267078" cy="246221"/>
              </a:xfrm>
              <a:prstGeom prst="rect">
                <a:avLst/>
              </a:prstGeom>
              <a:blipFill>
                <a:blip r:embed="rId6"/>
                <a:stretch>
                  <a:fillRect r="-2415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560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4" grpId="0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convolutional layers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76</a:t>
            </a:fld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F0EA4B-BE33-4BBC-897B-9FEB799B1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253" y="1829583"/>
            <a:ext cx="2275380" cy="42302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9E8DF4D-68E7-4905-ACC9-A85701829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6322" y="1829583"/>
            <a:ext cx="2259356" cy="42302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8BBB98C-5D53-4350-8AEA-8BBCEE0FC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2427" y="1829583"/>
            <a:ext cx="2267946" cy="42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8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convolutional layers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77</a:t>
            </a:fld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F0EA4B-BE33-4BBC-897B-9FEB799B1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5258320" y="1829583"/>
            <a:ext cx="2275380" cy="42302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9E8DF4D-68E7-4905-ACC9-A857018292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813341" y="1829583"/>
            <a:ext cx="2259356" cy="42302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8BBB98C-5D53-4350-8AEA-8BBCEE0FC0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2597" y="1829583"/>
            <a:ext cx="2267946" cy="4230284"/>
          </a:xfrm>
          <a:prstGeom prst="rect">
            <a:avLst/>
          </a:prstGeom>
        </p:spPr>
      </p:pic>
      <p:pic>
        <p:nvPicPr>
          <p:cNvPr id="3" name="convolution_anim720p">
            <a:hlinkClick r:id="" action="ppaction://media"/>
            <a:extLst>
              <a:ext uri="{FF2B5EF4-FFF2-40B4-BE49-F238E27FC236}">
                <a16:creationId xmlns:a16="http://schemas.microsoft.com/office/drawing/2014/main" id="{062A445F-7CDC-4414-BA3D-F0FAF13B1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617283" y="1829583"/>
            <a:ext cx="9177471" cy="3466646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D027E9F0-2231-404F-B8A3-1C7A7B37429D}"/>
              </a:ext>
            </a:extLst>
          </p:cNvPr>
          <p:cNvSpPr txBox="1"/>
          <p:nvPr/>
        </p:nvSpPr>
        <p:spPr>
          <a:xfrm>
            <a:off x="3585028" y="1829583"/>
            <a:ext cx="11974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b="1" dirty="0"/>
              <a:t>Input </a:t>
            </a:r>
            <a:r>
              <a:rPr lang="da-DK" sz="1600" b="1" dirty="0" err="1"/>
              <a:t>values</a:t>
            </a:r>
            <a:endParaRPr lang="en-US" sz="1600" b="1" dirty="0" err="1"/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52047482-F3EB-463F-A75F-DC802389251D}"/>
              </a:ext>
            </a:extLst>
          </p:cNvPr>
          <p:cNvSpPr txBox="1"/>
          <p:nvPr/>
        </p:nvSpPr>
        <p:spPr>
          <a:xfrm>
            <a:off x="6881440" y="1829583"/>
            <a:ext cx="6379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b="1" dirty="0" err="1"/>
              <a:t>Kernel</a:t>
            </a:r>
            <a:endParaRPr lang="en-US" sz="1600" b="1" dirty="0" err="1"/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BEBB80E3-1A67-450D-8A1D-0FFEC6EE28E8}"/>
              </a:ext>
            </a:extLst>
          </p:cNvPr>
          <p:cNvSpPr txBox="1"/>
          <p:nvPr/>
        </p:nvSpPr>
        <p:spPr>
          <a:xfrm>
            <a:off x="10053200" y="1829583"/>
            <a:ext cx="13689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b="1" dirty="0"/>
              <a:t>Output </a:t>
            </a:r>
            <a:r>
              <a:rPr lang="da-DK" sz="1600" b="1" dirty="0" err="1"/>
              <a:t>values</a:t>
            </a:r>
            <a:endParaRPr lang="en-US" sz="1600" b="1" dirty="0" err="1"/>
          </a:p>
        </p:txBody>
      </p:sp>
      <p:sp>
        <p:nvSpPr>
          <p:cNvPr id="9" name="Ramme 8">
            <a:extLst>
              <a:ext uri="{FF2B5EF4-FFF2-40B4-BE49-F238E27FC236}">
                <a16:creationId xmlns:a16="http://schemas.microsoft.com/office/drawing/2014/main" id="{F74448F9-47F2-439D-B1EA-325CF35A05BB}"/>
              </a:ext>
            </a:extLst>
          </p:cNvPr>
          <p:cNvSpPr/>
          <p:nvPr/>
        </p:nvSpPr>
        <p:spPr>
          <a:xfrm>
            <a:off x="2684700" y="2227210"/>
            <a:ext cx="2710800" cy="2678400"/>
          </a:xfrm>
          <a:prstGeom prst="frame">
            <a:avLst>
              <a:gd name="adj1" fmla="val 18128"/>
            </a:avLst>
          </a:prstGeom>
          <a:solidFill>
            <a:schemeClr val="bg1"/>
          </a:solidFill>
          <a:ln>
            <a:solidFill>
              <a:srgbClr val="FFFFFF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07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85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9" grpId="0" animBg="1"/>
      <p:bldP spid="9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78</a:t>
            </a:fld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F0EA4B-BE33-4BBC-897B-9FEB799B1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103" y="1829583"/>
            <a:ext cx="2055680" cy="423028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9E8DF4D-68E7-4905-ACC9-A85701829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8160" y="1829583"/>
            <a:ext cx="2055680" cy="423028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8BBB98C-5D53-4350-8AEA-8BBCEE0FC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8560" y="1829583"/>
            <a:ext cx="2055680" cy="42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filters in the same convolutional layer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79</a:t>
            </a:fld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F0EA4B-BE33-4BBC-897B-9FEB799B1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1524" y="1660231"/>
            <a:ext cx="6273294" cy="456898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9E8DF4D-68E7-4905-ACC9-A85701829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1524" y="1660231"/>
            <a:ext cx="6273294" cy="45689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8BBB98C-5D53-4350-8AEA-8BBCEE0FC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1524" y="1660231"/>
            <a:ext cx="6273294" cy="45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67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5B5B1-2983-43EA-946A-C3E7E0C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63E42BA-F773-4893-A1A8-55D891FF7E4D}" type="datetime1">
              <a:rPr lang="da-DK" smtClean="0"/>
              <a:pPr>
                <a:spcAft>
                  <a:spcPts val="600"/>
                </a:spcAft>
              </a:pPr>
              <a:t>15-08-2019</a:t>
            </a:fld>
            <a:endParaRPr lang="da-DK"/>
          </a:p>
        </p:txBody>
      </p:sp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E5D5D650-F0A0-4C14-9246-209573000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r="-3" b="22580"/>
          <a:stretch/>
        </p:blipFill>
        <p:spPr>
          <a:xfrm>
            <a:off x="3649321" y="3"/>
            <a:ext cx="4609359" cy="2130473"/>
          </a:xfrm>
          <a:custGeom>
            <a:avLst/>
            <a:gdLst>
              <a:gd name="connsiteX0" fmla="*/ 986689 w 4609359"/>
              <a:gd name="connsiteY0" fmla="*/ 0 h 2130473"/>
              <a:gd name="connsiteX1" fmla="*/ 4609359 w 4609359"/>
              <a:gd name="connsiteY1" fmla="*/ 0 h 2130473"/>
              <a:gd name="connsiteX2" fmla="*/ 3622670 w 4609359"/>
              <a:gd name="connsiteY2" fmla="*/ 2130473 h 2130473"/>
              <a:gd name="connsiteX3" fmla="*/ 0 w 46093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E63B5-FDEF-4278-B59D-6897A452F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367"/>
          <a:stretch/>
        </p:blipFill>
        <p:spPr>
          <a:xfrm>
            <a:off x="20" y="-6954"/>
            <a:ext cx="4475120" cy="2130473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 descr="A person driving a car&#10;&#10;Description automatically generated">
            <a:extLst>
              <a:ext uri="{FF2B5EF4-FFF2-40B4-BE49-F238E27FC236}">
                <a16:creationId xmlns:a16="http://schemas.microsoft.com/office/drawing/2014/main" id="{AB6B91DF-2F25-4080-A883-BDAE443CAE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3" b="22157"/>
          <a:stretch/>
        </p:blipFill>
        <p:spPr>
          <a:xfrm>
            <a:off x="7431341" y="1"/>
            <a:ext cx="4760659" cy="2130473"/>
          </a:xfrm>
          <a:custGeom>
            <a:avLst/>
            <a:gdLst>
              <a:gd name="connsiteX0" fmla="*/ 986689 w 4760659"/>
              <a:gd name="connsiteY0" fmla="*/ 0 h 2130473"/>
              <a:gd name="connsiteX1" fmla="*/ 4760659 w 4760659"/>
              <a:gd name="connsiteY1" fmla="*/ 0 h 2130473"/>
              <a:gd name="connsiteX2" fmla="*/ 4760659 w 4760659"/>
              <a:gd name="connsiteY2" fmla="*/ 2130473 h 2130473"/>
              <a:gd name="connsiteX3" fmla="*/ 0 w 47606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4" name="Picture 13" descr="A close up of a newspaper&#10;&#10;Description automatically generated">
            <a:extLst>
              <a:ext uri="{FF2B5EF4-FFF2-40B4-BE49-F238E27FC236}">
                <a16:creationId xmlns:a16="http://schemas.microsoft.com/office/drawing/2014/main" id="{B2C875B8-FA2F-4A4E-BD48-76EDE224D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1" r="1" b="15237"/>
          <a:stretch/>
        </p:blipFill>
        <p:spPr>
          <a:xfrm>
            <a:off x="7716860" y="4683319"/>
            <a:ext cx="4475140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19CA32-DB53-45BD-94EE-EAFD587C2F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2" r="-1" b="9543"/>
          <a:stretch/>
        </p:blipFill>
        <p:spPr>
          <a:xfrm>
            <a:off x="4039737" y="4682838"/>
            <a:ext cx="4523640" cy="2175160"/>
          </a:xfrm>
          <a:custGeom>
            <a:avLst/>
            <a:gdLst>
              <a:gd name="connsiteX0" fmla="*/ 0 w 4523640"/>
              <a:gd name="connsiteY0" fmla="*/ 0 h 2175160"/>
              <a:gd name="connsiteX1" fmla="*/ 4523640 w 4523640"/>
              <a:gd name="connsiteY1" fmla="*/ 0 h 2175160"/>
              <a:gd name="connsiteX2" fmla="*/ 3516256 w 4523640"/>
              <a:gd name="connsiteY2" fmla="*/ 2175160 h 2175160"/>
              <a:gd name="connsiteX3" fmla="*/ 0 w 4523640"/>
              <a:gd name="connsiteY3" fmla="*/ 2175160 h 2175160"/>
              <a:gd name="connsiteX4" fmla="*/ 0 w 4523640"/>
              <a:gd name="connsiteY4" fmla="*/ 2174920 h 2175160"/>
              <a:gd name="connsiteX5" fmla="*/ 14159 w 4523640"/>
              <a:gd name="connsiteY5" fmla="*/ 2174920 h 2175160"/>
              <a:gd name="connsiteX6" fmla="*/ 1021100 w 4523640"/>
              <a:gd name="connsiteY6" fmla="*/ 718 h 2175160"/>
              <a:gd name="connsiteX7" fmla="*/ 0 w 4523640"/>
              <a:gd name="connsiteY7" fmla="*/ 718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F4F6F-1A35-4AF3-96AC-8C9E42A4A1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8"/>
          <a:stretch/>
        </p:blipFill>
        <p:spPr>
          <a:xfrm>
            <a:off x="-7" y="3938672"/>
            <a:ext cx="6600825" cy="2923170"/>
          </a:xfrm>
          <a:custGeom>
            <a:avLst/>
            <a:gdLst>
              <a:gd name="connsiteX0" fmla="*/ 0 w 4908824"/>
              <a:gd name="connsiteY0" fmla="*/ 0 h 2175160"/>
              <a:gd name="connsiteX1" fmla="*/ 4908824 w 4908824"/>
              <a:gd name="connsiteY1" fmla="*/ 0 h 2175160"/>
              <a:gd name="connsiteX2" fmla="*/ 3901440 w 4908824"/>
              <a:gd name="connsiteY2" fmla="*/ 2175160 h 2175160"/>
              <a:gd name="connsiteX3" fmla="*/ 0 w 4908824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66653B7-CDBD-4766-8526-8F81F173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kern="1200" dirty="0">
                <a:solidFill>
                  <a:schemeClr val="tx1"/>
                </a:solidFill>
              </a:rPr>
              <a:t>Deep Learning is everywhere</a:t>
            </a:r>
          </a:p>
        </p:txBody>
      </p:sp>
    </p:spTree>
    <p:extLst>
      <p:ext uri="{BB962C8B-B14F-4D97-AF65-F5344CB8AC3E}">
        <p14:creationId xmlns:p14="http://schemas.microsoft.com/office/powerpoint/2010/main" val="4248774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80</a:t>
            </a:fld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F0EA4B-BE33-4BBC-897B-9FEB799B1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1524" y="2741744"/>
            <a:ext cx="6273294" cy="39299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9E8DF4D-68E7-4905-ACC9-A85701829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1524" y="2741744"/>
            <a:ext cx="6273294" cy="39299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8BBB98C-5D53-4350-8AEA-8BBCEE0FC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4163" y="2740531"/>
            <a:ext cx="6241596" cy="4028888"/>
          </a:xfrm>
          <a:prstGeom prst="rect">
            <a:avLst/>
          </a:prstGeo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2E6B97CD-5E1C-4795-BCDD-221DAA2DB873}"/>
              </a:ext>
            </a:extLst>
          </p:cNvPr>
          <p:cNvSpPr/>
          <p:nvPr/>
        </p:nvSpPr>
        <p:spPr>
          <a:xfrm>
            <a:off x="410401" y="1835252"/>
            <a:ext cx="11379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CNN’s often contain subsampling steps. A common way of doing this is by using max pooling layers with a stride of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Sampling is then only applied along the spatial dimension(s), not along the dimension of the filters</a:t>
            </a:r>
          </a:p>
        </p:txBody>
      </p:sp>
    </p:spTree>
    <p:extLst>
      <p:ext uri="{BB962C8B-B14F-4D97-AF65-F5344CB8AC3E}">
        <p14:creationId xmlns:p14="http://schemas.microsoft.com/office/powerpoint/2010/main" val="2809888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 of a CNN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81</a:t>
            </a:fld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6B97CD-5E1C-4795-BCDD-221DAA2DB873}"/>
              </a:ext>
            </a:extLst>
          </p:cNvPr>
          <p:cNvSpPr/>
          <p:nvPr/>
        </p:nvSpPr>
        <p:spPr>
          <a:xfrm>
            <a:off x="410401" y="2584552"/>
            <a:ext cx="113793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Many successful architectures, especially for image classification, follow the same pattern: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Several iterations of: one or more convolutional layers, with increasing depth, followed by max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few 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316509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Representation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82</a:t>
            </a:fld>
            <a:endParaRPr lang="da-DK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166C66-509A-4C00-B85A-4D9901A84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946" y="1829582"/>
            <a:ext cx="11934784" cy="28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36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83</a:t>
            </a:fld>
            <a:endParaRPr lang="da-DK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ktangel 7">
                <a:extLst>
                  <a:ext uri="{FF2B5EF4-FFF2-40B4-BE49-F238E27FC236}">
                    <a16:creationId xmlns:a16="http://schemas.microsoft.com/office/drawing/2014/main" id="{3A4642AA-712B-447D-8570-4CD5119C9F69}"/>
                  </a:ext>
                </a:extLst>
              </p:cNvPr>
              <p:cNvSpPr/>
              <p:nvPr/>
            </p:nvSpPr>
            <p:spPr>
              <a:xfrm>
                <a:off x="410400" y="2436336"/>
                <a:ext cx="8289100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Small convolutions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3×3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Dimension reduction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1×1 </m:t>
                    </m:r>
                  </m:oMath>
                </a14:m>
                <a:r>
                  <a:rPr lang="en-US" sz="2000" dirty="0"/>
                  <a:t>convolutions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Increasing number of layers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Skip connections (connections between non-neighboring layers)</a:t>
                </a:r>
              </a:p>
            </p:txBody>
          </p:sp>
        </mc:Choice>
        <mc:Fallback xmlns="">
          <p:sp>
            <p:nvSpPr>
              <p:cNvPr id="8" name="Rektangel 7">
                <a:extLst>
                  <a:ext uri="{FF2B5EF4-FFF2-40B4-BE49-F238E27FC236}">
                    <a16:creationId xmlns:a16="http://schemas.microsoft.com/office/drawing/2014/main" id="{3A4642AA-712B-447D-8570-4CD5119C9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2436336"/>
                <a:ext cx="8289100" cy="1323439"/>
              </a:xfrm>
              <a:prstGeom prst="rect">
                <a:avLst/>
              </a:prstGeom>
              <a:blipFill>
                <a:blip r:embed="rId2"/>
                <a:stretch>
                  <a:fillRect l="-662" t="-2304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1322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deep learning libraries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84</a:t>
            </a:fld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3A4642AA-712B-447D-8570-4CD5119C9F69}"/>
              </a:ext>
            </a:extLst>
          </p:cNvPr>
          <p:cNvSpPr/>
          <p:nvPr/>
        </p:nvSpPr>
        <p:spPr>
          <a:xfrm>
            <a:off x="410400" y="1827787"/>
            <a:ext cx="82891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Deep learning is a very competitive domain, where code sharing is very common.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Tensorflow</a:t>
            </a:r>
            <a:r>
              <a:rPr lang="en-US" sz="2000" dirty="0"/>
              <a:t>, by 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PyTorch</a:t>
            </a:r>
            <a:r>
              <a:rPr lang="en-US" sz="2000" dirty="0"/>
              <a:t>, Torch (Facebook)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Caffe, (Univ. of Berkeley)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Microsoft Cognitive Toolkit (CNTK)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MatConvNet</a:t>
            </a:r>
            <a:r>
              <a:rPr lang="en-US" sz="2000" dirty="0"/>
              <a:t> (for </a:t>
            </a:r>
            <a:r>
              <a:rPr lang="en-US" sz="2000" dirty="0" err="1"/>
              <a:t>Matlab</a:t>
            </a:r>
            <a:r>
              <a:rPr lang="en-US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Theano (no longer maintained)</a:t>
            </a:r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8541F66C-D7E0-4CBB-A289-14E05AE45636}"/>
              </a:ext>
            </a:extLst>
          </p:cNvPr>
          <p:cNvSpPr/>
          <p:nvPr/>
        </p:nvSpPr>
        <p:spPr>
          <a:xfrm>
            <a:off x="410400" y="4722123"/>
            <a:ext cx="8289100" cy="1107630"/>
          </a:xfrm>
          <a:prstGeom prst="roundRect">
            <a:avLst>
              <a:gd name="adj" fmla="val 20366"/>
            </a:avLst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0" numCol="1" rtlCol="0" anchor="b"/>
          <a:lstStyle/>
          <a:p>
            <a:endParaRPr lang="en-US" sz="2000" dirty="0"/>
          </a:p>
        </p:txBody>
      </p:sp>
      <p:sp>
        <p:nvSpPr>
          <p:cNvPr id="10" name="Rektangel: øverste hjørner afrundet 9">
            <a:extLst>
              <a:ext uri="{FF2B5EF4-FFF2-40B4-BE49-F238E27FC236}">
                <a16:creationId xmlns:a16="http://schemas.microsoft.com/office/drawing/2014/main" id="{7B2AB780-B731-45A5-AAC7-FC0C92ADB17F}"/>
              </a:ext>
            </a:extLst>
          </p:cNvPr>
          <p:cNvSpPr/>
          <p:nvPr/>
        </p:nvSpPr>
        <p:spPr>
          <a:xfrm>
            <a:off x="410400" y="4722122"/>
            <a:ext cx="8289100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400" dirty="0" err="1"/>
              <a:t>Comments</a:t>
            </a:r>
            <a:endParaRPr lang="en-US" sz="2400" dirty="0" err="1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CEAB35F-FA46-4CFE-9E5E-AF6B6E1ED936}"/>
              </a:ext>
            </a:extLst>
          </p:cNvPr>
          <p:cNvSpPr/>
          <p:nvPr/>
        </p:nvSpPr>
        <p:spPr>
          <a:xfrm>
            <a:off x="410401" y="5091381"/>
            <a:ext cx="8289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of these libraries use Python as prototyping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r>
              <a:rPr lang="en-US" dirty="0"/>
              <a:t> is a very easy to use interface to both </a:t>
            </a:r>
            <a:r>
              <a:rPr lang="en-US" dirty="0" err="1"/>
              <a:t>Tensorflow</a:t>
            </a:r>
            <a:r>
              <a:rPr lang="en-US" dirty="0"/>
              <a:t>, Theano and CNTK.</a:t>
            </a:r>
          </a:p>
        </p:txBody>
      </p:sp>
    </p:spTree>
    <p:extLst>
      <p:ext uri="{BB962C8B-B14F-4D97-AF65-F5344CB8AC3E}">
        <p14:creationId xmlns:p14="http://schemas.microsoft.com/office/powerpoint/2010/main" val="189613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revolution in image analysis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85</a:t>
            </a:fld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3A4642AA-712B-447D-8570-4CD5119C9F69}"/>
              </a:ext>
            </a:extLst>
          </p:cNvPr>
          <p:cNvSpPr/>
          <p:nvPr/>
        </p:nvSpPr>
        <p:spPr>
          <a:xfrm>
            <a:off x="410400" y="1881575"/>
            <a:ext cx="104413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Deep learning has brought an undeniable breakthrough in image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significant part of research efforts in image analysis today is based on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Its applications are ubiquitous</a:t>
            </a:r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8541F66C-D7E0-4CBB-A289-14E05AE45636}"/>
              </a:ext>
            </a:extLst>
          </p:cNvPr>
          <p:cNvSpPr/>
          <p:nvPr/>
        </p:nvSpPr>
        <p:spPr>
          <a:xfrm>
            <a:off x="410400" y="3377422"/>
            <a:ext cx="10441376" cy="2120697"/>
          </a:xfrm>
          <a:prstGeom prst="roundRect">
            <a:avLst>
              <a:gd name="adj" fmla="val 10221"/>
            </a:avLst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0" numCol="1" rtlCol="0" anchor="b"/>
          <a:lstStyle/>
          <a:p>
            <a:endParaRPr lang="en-US" sz="2000" dirty="0"/>
          </a:p>
        </p:txBody>
      </p:sp>
      <p:sp>
        <p:nvSpPr>
          <p:cNvPr id="10" name="Rektangel: øverste hjørner afrundet 9">
            <a:extLst>
              <a:ext uri="{FF2B5EF4-FFF2-40B4-BE49-F238E27FC236}">
                <a16:creationId xmlns:a16="http://schemas.microsoft.com/office/drawing/2014/main" id="{7B2AB780-B731-45A5-AAC7-FC0C92ADB17F}"/>
              </a:ext>
            </a:extLst>
          </p:cNvPr>
          <p:cNvSpPr/>
          <p:nvPr/>
        </p:nvSpPr>
        <p:spPr>
          <a:xfrm>
            <a:off x="410400" y="3377422"/>
            <a:ext cx="10441376" cy="35894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400" dirty="0" err="1"/>
              <a:t>Limitations</a:t>
            </a:r>
            <a:endParaRPr lang="en-US" sz="2400" dirty="0" err="1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1CEAB35F-FA46-4CFE-9E5E-AF6B6E1ED936}"/>
              </a:ext>
            </a:extLst>
          </p:cNvPr>
          <p:cNvSpPr/>
          <p:nvPr/>
        </p:nvSpPr>
        <p:spPr>
          <a:xfrm>
            <a:off x="410401" y="3746681"/>
            <a:ext cx="8289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a deep-learning solution to work, you 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Enough annotated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lot of fiddling (different architectures; hyper-parameters, optimization)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(or, even better, more) powerful GPU’s</a:t>
            </a:r>
          </a:p>
          <a:p>
            <a:r>
              <a:rPr lang="en-US" dirty="0"/>
              <a:t>Moreover, these models lack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265059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Image-to-Image NN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86</a:t>
            </a:fld>
            <a:endParaRPr lang="da-DK" dirty="0"/>
          </a:p>
        </p:txBody>
      </p:sp>
      <p:sp>
        <p:nvSpPr>
          <p:cNvPr id="9" name="Rektangel: afrundede hjørner 8">
            <a:extLst>
              <a:ext uri="{FF2B5EF4-FFF2-40B4-BE49-F238E27FC236}">
                <a16:creationId xmlns:a16="http://schemas.microsoft.com/office/drawing/2014/main" id="{8541F66C-D7E0-4CBB-A289-14E05AE45636}"/>
              </a:ext>
            </a:extLst>
          </p:cNvPr>
          <p:cNvSpPr/>
          <p:nvPr/>
        </p:nvSpPr>
        <p:spPr>
          <a:xfrm>
            <a:off x="410399" y="1978922"/>
            <a:ext cx="9716239" cy="2875465"/>
          </a:xfrm>
          <a:prstGeom prst="roundRect">
            <a:avLst>
              <a:gd name="adj" fmla="val 5401"/>
            </a:avLst>
          </a:prstGeom>
          <a:solidFill>
            <a:schemeClr val="bg1">
              <a:lumMod val="8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72000" tIns="72000" rIns="72000" bIns="0" numCol="1" rtlCol="0" anchor="b"/>
          <a:lstStyle/>
          <a:p>
            <a:endParaRPr lang="en-US" sz="2000" dirty="0"/>
          </a:p>
        </p:txBody>
      </p:sp>
      <p:sp>
        <p:nvSpPr>
          <p:cNvPr id="10" name="Rektangel: øverste hjørner afrundet 9">
            <a:extLst>
              <a:ext uri="{FF2B5EF4-FFF2-40B4-BE49-F238E27FC236}">
                <a16:creationId xmlns:a16="http://schemas.microsoft.com/office/drawing/2014/main" id="{7B2AB780-B731-45A5-AAC7-FC0C92ADB17F}"/>
              </a:ext>
            </a:extLst>
          </p:cNvPr>
          <p:cNvSpPr/>
          <p:nvPr/>
        </p:nvSpPr>
        <p:spPr>
          <a:xfrm>
            <a:off x="410399" y="1978922"/>
            <a:ext cx="9716237" cy="35894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0000"/>
                  <a:lumOff val="20000"/>
                </a:schemeClr>
              </a:gs>
            </a:gsLst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da-DK" sz="2400" dirty="0"/>
              <a:t>Definition</a:t>
            </a:r>
            <a:endParaRPr lang="en-US" sz="2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1CEAB35F-FA46-4CFE-9E5E-AF6B6E1ED936}"/>
                  </a:ext>
                </a:extLst>
              </p:cNvPr>
              <p:cNvSpPr/>
              <p:nvPr/>
            </p:nvSpPr>
            <p:spPr>
              <a:xfrm>
                <a:off x="410400" y="2348181"/>
                <a:ext cx="9716237" cy="22522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An image-to-image NN is a CNN, denoted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/>
                  <a:t>, that transforms an input image into an</a:t>
                </a:r>
              </a:p>
              <a:p>
                <a:r>
                  <a:rPr lang="en-US" sz="2000" dirty="0"/>
                  <a:t>image of the same size:</a:t>
                </a: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ℐ</m:t>
                          </m:r>
                        </m:e>
                        <m:sup>
                          <m:sSub>
                            <m:sSubPr>
                              <m:ctrlP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da-DK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ℐ</m:t>
                          </m:r>
                        </m:e>
                        <m:sup>
                          <m:sSub>
                            <m:sSubPr>
                              <m:ctrlPr>
                                <a:rPr lang="da-DK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da-DK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0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Note that the dimensions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 of the value spaces can be different.</a:t>
                </a:r>
              </a:p>
            </p:txBody>
          </p:sp>
        </mc:Choice>
        <mc:Fallback xmlns="">
          <p:sp>
            <p:nvSpPr>
              <p:cNvPr id="4" name="Rektangel 3">
                <a:extLst>
                  <a:ext uri="{FF2B5EF4-FFF2-40B4-BE49-F238E27FC236}">
                    <a16:creationId xmlns:a16="http://schemas.microsoft.com/office/drawing/2014/main" id="{1CEAB35F-FA46-4CFE-9E5E-AF6B6E1ED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00" y="2348181"/>
                <a:ext cx="9716237" cy="2252283"/>
              </a:xfrm>
              <a:prstGeom prst="rect">
                <a:avLst/>
              </a:prstGeom>
              <a:blipFill>
                <a:blip r:embed="rId2"/>
                <a:stretch>
                  <a:fillRect l="-627" t="-1081" b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8892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with NNs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87</a:t>
            </a:fld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A54B34-89D0-4809-BC35-FD8E7D28AE3D}"/>
              </a:ext>
            </a:extLst>
          </p:cNvPr>
          <p:cNvSpPr/>
          <p:nvPr/>
        </p:nvSpPr>
        <p:spPr>
          <a:xfrm>
            <a:off x="410400" y="3002721"/>
            <a:ext cx="40864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segmentation often is an important step in an image processing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segmentation has been a very active deep learning research field</a:t>
            </a:r>
          </a:p>
        </p:txBody>
      </p:sp>
      <p:pic>
        <p:nvPicPr>
          <p:cNvPr id="12" name="Billede 11" descr="Et billede, der indeholder foto, græs&#10;&#10;Beskrivelse, der er oprettet med meget høj sikkerhed">
            <a:extLst>
              <a:ext uri="{FF2B5EF4-FFF2-40B4-BE49-F238E27FC236}">
                <a16:creationId xmlns:a16="http://schemas.microsoft.com/office/drawing/2014/main" id="{211E77F6-781F-4089-AB63-9E2E3EDF7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754818" y="2046322"/>
            <a:ext cx="3662363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1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with NNs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88</a:t>
            </a:fld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A54B34-89D0-4809-BC35-FD8E7D28AE3D}"/>
              </a:ext>
            </a:extLst>
          </p:cNvPr>
          <p:cNvSpPr/>
          <p:nvPr/>
        </p:nvSpPr>
        <p:spPr>
          <a:xfrm>
            <a:off x="410400" y="3002721"/>
            <a:ext cx="40864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segmentation often is an important step in an image processing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segmentation has been a very active deep learning research field</a:t>
            </a:r>
          </a:p>
        </p:txBody>
      </p:sp>
      <p:pic>
        <p:nvPicPr>
          <p:cNvPr id="12" name="Billede 11" descr="Et billede, der indeholder foto, græs&#10;&#10;Beskrivelse, der er oprettet med meget høj sikkerhed">
            <a:extLst>
              <a:ext uri="{FF2B5EF4-FFF2-40B4-BE49-F238E27FC236}">
                <a16:creationId xmlns:a16="http://schemas.microsoft.com/office/drawing/2014/main" id="{211E77F6-781F-4089-AB63-9E2E3EDF7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r="25001"/>
          <a:stretch/>
        </p:blipFill>
        <p:spPr>
          <a:xfrm>
            <a:off x="4926842" y="2046322"/>
            <a:ext cx="5490339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3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CDE0C10-86E2-4C04-AE51-6D3A214E7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II</a:t>
            </a:r>
          </a:p>
        </p:txBody>
      </p:sp>
      <p:pic>
        <p:nvPicPr>
          <p:cNvPr id="38" name="Pladsholder til billede 37">
            <a:extLst>
              <a:ext uri="{FF2B5EF4-FFF2-40B4-BE49-F238E27FC236}">
                <a16:creationId xmlns:a16="http://schemas.microsoft.com/office/drawing/2014/main" id="{F324ED8C-AC9B-45DD-98E3-B812F63669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1" r="-91"/>
          <a:stretch/>
        </p:blipFill>
        <p:spPr>
          <a:xfrm>
            <a:off x="4038600" y="1083328"/>
            <a:ext cx="7188199" cy="46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5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5B5B1-2983-43EA-946A-C3E7E0CDA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63E42BA-F773-4893-A1A8-55D891FF7E4D}" type="datetime1">
              <a:rPr lang="da-DK" smtClean="0"/>
              <a:pPr>
                <a:spcAft>
                  <a:spcPts val="600"/>
                </a:spcAft>
              </a:pPr>
              <a:t>15-08-2019</a:t>
            </a:fld>
            <a:endParaRPr lang="da-DK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266653B7-CDBD-4766-8526-8F81F173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kern="1200" dirty="0">
                <a:solidFill>
                  <a:schemeClr val="tx1"/>
                </a:solidFill>
              </a:rPr>
              <a:t>Deep Learning is everywhere</a:t>
            </a:r>
          </a:p>
        </p:txBody>
      </p:sp>
      <p:pic>
        <p:nvPicPr>
          <p:cNvPr id="12" name="Picture 11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E5D5D650-F0A0-4C14-9246-2095730009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3" r="-3" b="22580"/>
          <a:stretch/>
        </p:blipFill>
        <p:spPr>
          <a:xfrm>
            <a:off x="3649321" y="3"/>
            <a:ext cx="4609359" cy="2130473"/>
          </a:xfrm>
          <a:custGeom>
            <a:avLst/>
            <a:gdLst>
              <a:gd name="connsiteX0" fmla="*/ 986689 w 4609359"/>
              <a:gd name="connsiteY0" fmla="*/ 0 h 2130473"/>
              <a:gd name="connsiteX1" fmla="*/ 4609359 w 4609359"/>
              <a:gd name="connsiteY1" fmla="*/ 0 h 2130473"/>
              <a:gd name="connsiteX2" fmla="*/ 3622670 w 4609359"/>
              <a:gd name="connsiteY2" fmla="*/ 2130473 h 2130473"/>
              <a:gd name="connsiteX3" fmla="*/ 0 w 46093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9359" h="2130473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DE63B5-FDEF-4278-B59D-6897A452F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5367"/>
          <a:stretch/>
        </p:blipFill>
        <p:spPr>
          <a:xfrm>
            <a:off x="20" y="-6954"/>
            <a:ext cx="4475120" cy="2130473"/>
          </a:xfrm>
          <a:custGeom>
            <a:avLst/>
            <a:gdLst>
              <a:gd name="connsiteX0" fmla="*/ 0 w 4475140"/>
              <a:gd name="connsiteY0" fmla="*/ 0 h 2130473"/>
              <a:gd name="connsiteX1" fmla="*/ 1074821 w 4475140"/>
              <a:gd name="connsiteY1" fmla="*/ 0 h 2130473"/>
              <a:gd name="connsiteX2" fmla="*/ 1074821 w 4475140"/>
              <a:gd name="connsiteY2" fmla="*/ 239 h 2130473"/>
              <a:gd name="connsiteX3" fmla="*/ 4475140 w 4475140"/>
              <a:gd name="connsiteY3" fmla="*/ 239 h 2130473"/>
              <a:gd name="connsiteX4" fmla="*/ 3488563 w 4475140"/>
              <a:gd name="connsiteY4" fmla="*/ 2130473 h 2130473"/>
              <a:gd name="connsiteX5" fmla="*/ 0 w 4475140"/>
              <a:gd name="connsiteY5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8" name="Picture 7" descr="A person driving a car&#10;&#10;Description automatically generated">
            <a:extLst>
              <a:ext uri="{FF2B5EF4-FFF2-40B4-BE49-F238E27FC236}">
                <a16:creationId xmlns:a16="http://schemas.microsoft.com/office/drawing/2014/main" id="{AB6B91DF-2F25-4080-A883-BDAE443CAE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1" r="3" b="22157"/>
          <a:stretch/>
        </p:blipFill>
        <p:spPr>
          <a:xfrm>
            <a:off x="7431341" y="1"/>
            <a:ext cx="4760659" cy="2130473"/>
          </a:xfrm>
          <a:custGeom>
            <a:avLst/>
            <a:gdLst>
              <a:gd name="connsiteX0" fmla="*/ 986689 w 4760659"/>
              <a:gd name="connsiteY0" fmla="*/ 0 h 2130473"/>
              <a:gd name="connsiteX1" fmla="*/ 4760659 w 4760659"/>
              <a:gd name="connsiteY1" fmla="*/ 0 h 2130473"/>
              <a:gd name="connsiteX2" fmla="*/ 4760659 w 4760659"/>
              <a:gd name="connsiteY2" fmla="*/ 2130473 h 2130473"/>
              <a:gd name="connsiteX3" fmla="*/ 0 w 4760659"/>
              <a:gd name="connsiteY3" fmla="*/ 2130473 h 2130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0659" h="2130473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4" name="Picture 13" descr="A close up of a newspaper&#10;&#10;Description automatically generated">
            <a:extLst>
              <a:ext uri="{FF2B5EF4-FFF2-40B4-BE49-F238E27FC236}">
                <a16:creationId xmlns:a16="http://schemas.microsoft.com/office/drawing/2014/main" id="{B2C875B8-FA2F-4A4E-BD48-76EDE224D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1" r="1" b="15237"/>
          <a:stretch/>
        </p:blipFill>
        <p:spPr>
          <a:xfrm>
            <a:off x="7716860" y="4683319"/>
            <a:ext cx="4475140" cy="2174680"/>
          </a:xfrm>
          <a:custGeom>
            <a:avLst/>
            <a:gdLst>
              <a:gd name="connsiteX0" fmla="*/ 1006941 w 4475140"/>
              <a:gd name="connsiteY0" fmla="*/ 0 h 2174680"/>
              <a:gd name="connsiteX1" fmla="*/ 4475140 w 4475140"/>
              <a:gd name="connsiteY1" fmla="*/ 0 h 2174680"/>
              <a:gd name="connsiteX2" fmla="*/ 4475140 w 4475140"/>
              <a:gd name="connsiteY2" fmla="*/ 2174680 h 2174680"/>
              <a:gd name="connsiteX3" fmla="*/ 3400319 w 4475140"/>
              <a:gd name="connsiteY3" fmla="*/ 2174680 h 2174680"/>
              <a:gd name="connsiteX4" fmla="*/ 3400319 w 4475140"/>
              <a:gd name="connsiteY4" fmla="*/ 2174202 h 2174680"/>
              <a:gd name="connsiteX5" fmla="*/ 0 w 4475140"/>
              <a:gd name="connsiteY5" fmla="*/ 2174202 h 217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F19CA32-DB53-45BD-94EE-EAFD587C2F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2" r="-1" b="9543"/>
          <a:stretch/>
        </p:blipFill>
        <p:spPr>
          <a:xfrm>
            <a:off x="4039737" y="4682838"/>
            <a:ext cx="4523640" cy="2175160"/>
          </a:xfrm>
          <a:custGeom>
            <a:avLst/>
            <a:gdLst>
              <a:gd name="connsiteX0" fmla="*/ 0 w 4523640"/>
              <a:gd name="connsiteY0" fmla="*/ 0 h 2175160"/>
              <a:gd name="connsiteX1" fmla="*/ 4523640 w 4523640"/>
              <a:gd name="connsiteY1" fmla="*/ 0 h 2175160"/>
              <a:gd name="connsiteX2" fmla="*/ 3516256 w 4523640"/>
              <a:gd name="connsiteY2" fmla="*/ 2175160 h 2175160"/>
              <a:gd name="connsiteX3" fmla="*/ 0 w 4523640"/>
              <a:gd name="connsiteY3" fmla="*/ 2175160 h 2175160"/>
              <a:gd name="connsiteX4" fmla="*/ 0 w 4523640"/>
              <a:gd name="connsiteY4" fmla="*/ 2174920 h 2175160"/>
              <a:gd name="connsiteX5" fmla="*/ 14159 w 4523640"/>
              <a:gd name="connsiteY5" fmla="*/ 2174920 h 2175160"/>
              <a:gd name="connsiteX6" fmla="*/ 1021100 w 4523640"/>
              <a:gd name="connsiteY6" fmla="*/ 718 h 2175160"/>
              <a:gd name="connsiteX7" fmla="*/ 0 w 4523640"/>
              <a:gd name="connsiteY7" fmla="*/ 718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3640" h="217516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DF4F6F-1A35-4AF3-96AC-8C9E42A4A1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28"/>
          <a:stretch/>
        </p:blipFill>
        <p:spPr>
          <a:xfrm>
            <a:off x="-2" y="4689793"/>
            <a:ext cx="4908824" cy="2175160"/>
          </a:xfrm>
          <a:custGeom>
            <a:avLst/>
            <a:gdLst>
              <a:gd name="connsiteX0" fmla="*/ 0 w 4908824"/>
              <a:gd name="connsiteY0" fmla="*/ 0 h 2175160"/>
              <a:gd name="connsiteX1" fmla="*/ 4908824 w 4908824"/>
              <a:gd name="connsiteY1" fmla="*/ 0 h 2175160"/>
              <a:gd name="connsiteX2" fmla="*/ 3901440 w 4908824"/>
              <a:gd name="connsiteY2" fmla="*/ 2175160 h 2175160"/>
              <a:gd name="connsiteX3" fmla="*/ 0 w 4908824"/>
              <a:gd name="connsiteY3" fmla="*/ 2175160 h 217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24" h="217516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49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1864E-D59B-448D-92B3-8502B4D1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Preprocessing</a:t>
            </a:r>
            <a:r>
              <a:rPr lang="da-DK" dirty="0"/>
              <a:t> </a:t>
            </a:r>
            <a:r>
              <a:rPr lang="da-DK" dirty="0" err="1"/>
              <a:t>Raw</a:t>
            </a:r>
            <a:r>
              <a:rPr lang="da-DK" dirty="0"/>
              <a:t> Data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8506C1D-D5DD-41FE-92A1-21DF0834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13C1707-EA05-4E9C-B486-2A19E090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DE406-F231-4DF2-8D4B-6F8ABC4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90</a:t>
            </a:fld>
            <a:endParaRPr lang="da-DK" dirty="0"/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A21DDAAD-0192-493A-ADD1-15400FACAE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ladsholder til indhold 23">
            <a:extLst>
              <a:ext uri="{FF2B5EF4-FFF2-40B4-BE49-F238E27FC236}">
                <a16:creationId xmlns:a16="http://schemas.microsoft.com/office/drawing/2014/main" id="{D25D3579-0DDB-4BE8-9C78-49052A4A26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40" y="1989138"/>
            <a:ext cx="3173918" cy="3852862"/>
          </a:xfrm>
        </p:spPr>
      </p:pic>
      <p:pic>
        <p:nvPicPr>
          <p:cNvPr id="22" name="Pladsholder til indhold 21">
            <a:extLst>
              <a:ext uri="{FF2B5EF4-FFF2-40B4-BE49-F238E27FC236}">
                <a16:creationId xmlns:a16="http://schemas.microsoft.com/office/drawing/2014/main" id="{6C311B78-F2AB-47ED-B0E6-A60D2135E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92" y="1989138"/>
            <a:ext cx="3117415" cy="3852862"/>
          </a:xfrm>
        </p:spPr>
      </p:pic>
      <p:sp>
        <p:nvSpPr>
          <p:cNvPr id="25" name="Pil: højre 24">
            <a:extLst>
              <a:ext uri="{FF2B5EF4-FFF2-40B4-BE49-F238E27FC236}">
                <a16:creationId xmlns:a16="http://schemas.microsoft.com/office/drawing/2014/main" id="{3B7AE333-F588-4FC6-AA87-EC9F6FAF0C5D}"/>
              </a:ext>
            </a:extLst>
          </p:cNvPr>
          <p:cNvSpPr/>
          <p:nvPr/>
        </p:nvSpPr>
        <p:spPr>
          <a:xfrm>
            <a:off x="4880870" y="3114233"/>
            <a:ext cx="2402006" cy="160267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a-DK" sz="1600" dirty="0"/>
              <a:t>”</a:t>
            </a:r>
            <a:r>
              <a:rPr lang="da-DK" sz="1600" dirty="0" err="1"/>
              <a:t>Flat-field</a:t>
            </a:r>
            <a:r>
              <a:rPr lang="da-DK" sz="1600" dirty="0"/>
              <a:t>” </a:t>
            </a:r>
            <a:r>
              <a:rPr lang="da-DK" sz="1600" dirty="0" err="1"/>
              <a:t>Correction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214869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1864E-D59B-448D-92B3-8502B4D1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Preprocessing</a:t>
            </a:r>
            <a:r>
              <a:rPr lang="da-DK" dirty="0"/>
              <a:t> </a:t>
            </a:r>
            <a:r>
              <a:rPr lang="da-DK" dirty="0" err="1"/>
              <a:t>Raw</a:t>
            </a:r>
            <a:r>
              <a:rPr lang="da-DK" dirty="0"/>
              <a:t> Data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8506C1D-D5DD-41FE-92A1-21DF0834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13C1707-EA05-4E9C-B486-2A19E090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DE406-F231-4DF2-8D4B-6F8ABC4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91</a:t>
            </a:fld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AEA7FD0D-7220-4817-8576-A180A8ACDA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01" y="1989138"/>
            <a:ext cx="3723709" cy="3852862"/>
          </a:xfrm>
        </p:spPr>
      </p:pic>
      <p:pic>
        <p:nvPicPr>
          <p:cNvPr id="24" name="Pladsholder til indhold 23">
            <a:extLst>
              <a:ext uri="{FF2B5EF4-FFF2-40B4-BE49-F238E27FC236}">
                <a16:creationId xmlns:a16="http://schemas.microsoft.com/office/drawing/2014/main" id="{D25D3579-0DDB-4BE8-9C78-49052A4A26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65" y="1989138"/>
            <a:ext cx="3173918" cy="3852862"/>
          </a:xfrm>
        </p:spPr>
      </p:pic>
      <p:pic>
        <p:nvPicPr>
          <p:cNvPr id="22" name="Pladsholder til indhold 21">
            <a:extLst>
              <a:ext uri="{FF2B5EF4-FFF2-40B4-BE49-F238E27FC236}">
                <a16:creationId xmlns:a16="http://schemas.microsoft.com/office/drawing/2014/main" id="{6C311B78-F2AB-47ED-B0E6-A60D2135E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2691" y="1989138"/>
            <a:ext cx="3117415" cy="3852862"/>
          </a:xfrm>
        </p:spPr>
      </p:pic>
      <p:sp>
        <p:nvSpPr>
          <p:cNvPr id="25" name="Pil: højre 24">
            <a:extLst>
              <a:ext uri="{FF2B5EF4-FFF2-40B4-BE49-F238E27FC236}">
                <a16:creationId xmlns:a16="http://schemas.microsoft.com/office/drawing/2014/main" id="{3B7AE333-F588-4FC6-AA87-EC9F6FAF0C5D}"/>
              </a:ext>
            </a:extLst>
          </p:cNvPr>
          <p:cNvSpPr/>
          <p:nvPr/>
        </p:nvSpPr>
        <p:spPr>
          <a:xfrm>
            <a:off x="-2625413" y="3114233"/>
            <a:ext cx="2402006" cy="160267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a-DK" sz="1600" dirty="0"/>
              <a:t>”</a:t>
            </a:r>
            <a:r>
              <a:rPr lang="da-DK" sz="1600" dirty="0" err="1"/>
              <a:t>Flat-field</a:t>
            </a:r>
            <a:r>
              <a:rPr lang="da-DK" sz="1600" dirty="0"/>
              <a:t>” </a:t>
            </a:r>
            <a:r>
              <a:rPr lang="da-DK" sz="1600" dirty="0" err="1"/>
              <a:t>Correction</a:t>
            </a:r>
            <a:endParaRPr lang="en-US" sz="1600" dirty="0" err="1"/>
          </a:p>
        </p:txBody>
      </p:sp>
      <p:sp>
        <p:nvSpPr>
          <p:cNvPr id="9" name="Ikke lig med 8">
            <a:extLst>
              <a:ext uri="{FF2B5EF4-FFF2-40B4-BE49-F238E27FC236}">
                <a16:creationId xmlns:a16="http://schemas.microsoft.com/office/drawing/2014/main" id="{E71217D2-EDF0-4242-94FE-6C6922CB5835}"/>
              </a:ext>
            </a:extLst>
          </p:cNvPr>
          <p:cNvSpPr/>
          <p:nvPr/>
        </p:nvSpPr>
        <p:spPr>
          <a:xfrm>
            <a:off x="5104263" y="3330054"/>
            <a:ext cx="2006221" cy="1386851"/>
          </a:xfrm>
          <a:prstGeom prst="mathNotEqual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US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6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1864E-D59B-448D-92B3-8502B4D1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Preprocessing</a:t>
            </a:r>
            <a:r>
              <a:rPr lang="da-DK" dirty="0"/>
              <a:t> </a:t>
            </a:r>
            <a:r>
              <a:rPr lang="da-DK" dirty="0" err="1"/>
              <a:t>Raw</a:t>
            </a:r>
            <a:r>
              <a:rPr lang="da-DK" dirty="0"/>
              <a:t> Data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8506C1D-D5DD-41FE-92A1-21DF0834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13C1707-EA05-4E9C-B486-2A19E090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DE406-F231-4DF2-8D4B-6F8ABC4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92</a:t>
            </a:fld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AEA7FD0D-7220-4817-8576-A180A8ACDA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01" y="2100570"/>
            <a:ext cx="3723710" cy="3629998"/>
          </a:xfrm>
        </p:spPr>
      </p:pic>
      <p:pic>
        <p:nvPicPr>
          <p:cNvPr id="24" name="Pladsholder til indhold 23">
            <a:extLst>
              <a:ext uri="{FF2B5EF4-FFF2-40B4-BE49-F238E27FC236}">
                <a16:creationId xmlns:a16="http://schemas.microsoft.com/office/drawing/2014/main" id="{D25D3579-0DDB-4BE8-9C78-49052A4A26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55" y="2100569"/>
            <a:ext cx="4092986" cy="3630000"/>
          </a:xfrm>
        </p:spPr>
      </p:pic>
      <p:sp>
        <p:nvSpPr>
          <p:cNvPr id="11" name="Pil: højre 10">
            <a:extLst>
              <a:ext uri="{FF2B5EF4-FFF2-40B4-BE49-F238E27FC236}">
                <a16:creationId xmlns:a16="http://schemas.microsoft.com/office/drawing/2014/main" id="{6FB5014A-B79A-4EFE-9624-2F2C4B9E1017}"/>
              </a:ext>
            </a:extLst>
          </p:cNvPr>
          <p:cNvSpPr/>
          <p:nvPr/>
        </p:nvSpPr>
        <p:spPr>
          <a:xfrm>
            <a:off x="4894997" y="3114232"/>
            <a:ext cx="2402006" cy="160267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a-DK" sz="1600" dirty="0"/>
              <a:t>Register landmarks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62293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1864E-D59B-448D-92B3-8502B4D1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Preprocessing</a:t>
            </a:r>
            <a:r>
              <a:rPr lang="da-DK" dirty="0"/>
              <a:t> </a:t>
            </a:r>
            <a:r>
              <a:rPr lang="da-DK" dirty="0" err="1"/>
              <a:t>Raw</a:t>
            </a:r>
            <a:r>
              <a:rPr lang="da-DK" dirty="0"/>
              <a:t> Data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8506C1D-D5DD-41FE-92A1-21DF0834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13C1707-EA05-4E9C-B486-2A19E090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DE406-F231-4DF2-8D4B-6F8ABC4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93</a:t>
            </a:fld>
            <a:endParaRPr lang="da-DK" dirty="0"/>
          </a:p>
        </p:txBody>
      </p:sp>
      <p:pic>
        <p:nvPicPr>
          <p:cNvPr id="4" name="Pladsholder til indhold 3">
            <a:extLst>
              <a:ext uri="{FF2B5EF4-FFF2-40B4-BE49-F238E27FC236}">
                <a16:creationId xmlns:a16="http://schemas.microsoft.com/office/drawing/2014/main" id="{AEA7FD0D-7220-4817-8576-A180A8ACDA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02" y="2100570"/>
            <a:ext cx="3723707" cy="3629998"/>
          </a:xfrm>
        </p:spPr>
      </p:pic>
      <p:pic>
        <p:nvPicPr>
          <p:cNvPr id="24" name="Pladsholder til indhold 23">
            <a:extLst>
              <a:ext uri="{FF2B5EF4-FFF2-40B4-BE49-F238E27FC236}">
                <a16:creationId xmlns:a16="http://schemas.microsoft.com/office/drawing/2014/main" id="{D25D3579-0DDB-4BE8-9C78-49052A4A260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55" y="2100569"/>
            <a:ext cx="4092986" cy="3630000"/>
          </a:xfrm>
        </p:spPr>
      </p:pic>
      <p:sp>
        <p:nvSpPr>
          <p:cNvPr id="11" name="Pil: højre 10">
            <a:extLst>
              <a:ext uri="{FF2B5EF4-FFF2-40B4-BE49-F238E27FC236}">
                <a16:creationId xmlns:a16="http://schemas.microsoft.com/office/drawing/2014/main" id="{6FB5014A-B79A-4EFE-9624-2F2C4B9E1017}"/>
              </a:ext>
            </a:extLst>
          </p:cNvPr>
          <p:cNvSpPr/>
          <p:nvPr/>
        </p:nvSpPr>
        <p:spPr>
          <a:xfrm>
            <a:off x="4894997" y="3114232"/>
            <a:ext cx="2402006" cy="1602672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a-DK" sz="1600" dirty="0" err="1"/>
              <a:t>Transform</a:t>
            </a:r>
            <a:r>
              <a:rPr lang="da-DK" sz="1600" dirty="0"/>
              <a:t> image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6476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1864E-D59B-448D-92B3-8502B4D1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Creating</a:t>
            </a:r>
            <a:r>
              <a:rPr lang="da-DK" dirty="0"/>
              <a:t> Ground </a:t>
            </a:r>
            <a:r>
              <a:rPr lang="da-DK" dirty="0" err="1"/>
              <a:t>Truths</a:t>
            </a:r>
            <a:endParaRPr lang="en-US" dirty="0"/>
          </a:p>
        </p:txBody>
      </p:sp>
      <p:pic>
        <p:nvPicPr>
          <p:cNvPr id="12" name="Pladsholder til indhold 11">
            <a:extLst>
              <a:ext uri="{FF2B5EF4-FFF2-40B4-BE49-F238E27FC236}">
                <a16:creationId xmlns:a16="http://schemas.microsoft.com/office/drawing/2014/main" id="{446AB625-F247-4D08-9D7D-3F5B2036379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5" t="11622" r="16806" b="1806"/>
          <a:stretch/>
        </p:blipFill>
        <p:spPr>
          <a:xfrm>
            <a:off x="6594137" y="-3101"/>
            <a:ext cx="5597863" cy="6861101"/>
          </a:xfrm>
        </p:spPr>
      </p:pic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8506C1D-D5DD-41FE-92A1-21DF0834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13C1707-EA05-4E9C-B486-2A19E090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DE406-F231-4DF2-8D4B-6F8ABC4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94</a:t>
            </a:fld>
            <a:endParaRPr lang="da-DK" dirty="0"/>
          </a:p>
        </p:txBody>
      </p:sp>
      <p:pic>
        <p:nvPicPr>
          <p:cNvPr id="11" name="Pladsholder til indhold 11">
            <a:extLst>
              <a:ext uri="{FF2B5EF4-FFF2-40B4-BE49-F238E27FC236}">
                <a16:creationId xmlns:a16="http://schemas.microsoft.com/office/drawing/2014/main" id="{ABF99C44-0B2E-4ADA-9084-8AB5D8D60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11418" r="16815" b="1265"/>
          <a:stretch/>
        </p:blipFill>
        <p:spPr>
          <a:xfrm>
            <a:off x="6594137" y="-3101"/>
            <a:ext cx="5597863" cy="6890134"/>
          </a:xfrm>
          <a:prstGeom prst="rect">
            <a:avLst/>
          </a:prstGeom>
        </p:spPr>
      </p:pic>
      <p:pic>
        <p:nvPicPr>
          <p:cNvPr id="13" name="Billede 12" descr="Et billede, der indeholder foto, computer, monitor, indendørs&#10;&#10;Beskrivelse, der er oprettet med meget høj sikkerhed">
            <a:extLst>
              <a:ext uri="{FF2B5EF4-FFF2-40B4-BE49-F238E27FC236}">
                <a16:creationId xmlns:a16="http://schemas.microsoft.com/office/drawing/2014/main" id="{01EF122D-9C03-4A74-AAC3-62CC54CDEF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78" t="11430" r="16875" b="1021"/>
          <a:stretch/>
        </p:blipFill>
        <p:spPr>
          <a:xfrm>
            <a:off x="6594137" y="-3102"/>
            <a:ext cx="5597863" cy="6909181"/>
          </a:xfrm>
          <a:prstGeom prst="rect">
            <a:avLst/>
          </a:prstGeom>
        </p:spPr>
      </p:pic>
      <p:sp>
        <p:nvSpPr>
          <p:cNvPr id="14" name="Tekstfelt 13">
            <a:extLst>
              <a:ext uri="{FF2B5EF4-FFF2-40B4-BE49-F238E27FC236}">
                <a16:creationId xmlns:a16="http://schemas.microsoft.com/office/drawing/2014/main" id="{754F4DA2-A618-4470-A349-CF83278767CA}"/>
              </a:ext>
            </a:extLst>
          </p:cNvPr>
          <p:cNvSpPr txBox="1"/>
          <p:nvPr/>
        </p:nvSpPr>
        <p:spPr>
          <a:xfrm>
            <a:off x="402253" y="1828800"/>
            <a:ext cx="4677563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 err="1"/>
              <a:t>Careful</a:t>
            </a:r>
            <a:r>
              <a:rPr lang="da-DK" sz="2000" dirty="0"/>
              <a:t> </a:t>
            </a:r>
            <a:r>
              <a:rPr lang="da-DK" sz="2000" dirty="0" err="1"/>
              <a:t>process</a:t>
            </a:r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Multiple </a:t>
            </a:r>
            <a:r>
              <a:rPr lang="da-DK" sz="2000" dirty="0" err="1"/>
              <a:t>modalities</a:t>
            </a:r>
            <a:r>
              <a:rPr lang="da-DK" sz="2000" dirty="0"/>
              <a:t> </a:t>
            </a:r>
            <a:r>
              <a:rPr lang="da-DK" sz="2000" dirty="0" err="1"/>
              <a:t>complicate</a:t>
            </a:r>
            <a:r>
              <a:rPr lang="da-DK" sz="2000" dirty="0"/>
              <a:t> </a:t>
            </a:r>
            <a:r>
              <a:rPr lang="da-DK" sz="2000" dirty="0" err="1"/>
              <a:t>matters</a:t>
            </a:r>
            <a:endParaRPr lang="en-US" sz="2000" dirty="0" err="1"/>
          </a:p>
        </p:txBody>
      </p:sp>
      <p:pic>
        <p:nvPicPr>
          <p:cNvPr id="18" name="Billede 17" descr="Et billede, der indeholder tekst&#10;&#10;Beskrivelse, der er oprettet med høj sikkerhed">
            <a:extLst>
              <a:ext uri="{FF2B5EF4-FFF2-40B4-BE49-F238E27FC236}">
                <a16:creationId xmlns:a16="http://schemas.microsoft.com/office/drawing/2014/main" id="{C16F992B-D9A9-42BE-B798-BF662CF581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117" y="-10264"/>
            <a:ext cx="5639338" cy="69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039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91864E-D59B-448D-92B3-8502B4D1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Creating</a:t>
            </a:r>
            <a:r>
              <a:rPr lang="da-DK" dirty="0"/>
              <a:t> Ground </a:t>
            </a:r>
            <a:r>
              <a:rPr lang="da-DK" dirty="0" err="1"/>
              <a:t>Truths</a:t>
            </a:r>
            <a:endParaRPr lang="en-US" dirty="0"/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8506C1D-D5DD-41FE-92A1-21DF08347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13C1707-EA05-4E9C-B486-2A19E090D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C8DE406-F231-4DF2-8D4B-6F8ABC4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95</a:t>
            </a:fld>
            <a:endParaRPr lang="da-DK" dirty="0"/>
          </a:p>
        </p:txBody>
      </p:sp>
      <p:sp>
        <p:nvSpPr>
          <p:cNvPr id="14" name="Tekstfelt 13">
            <a:extLst>
              <a:ext uri="{FF2B5EF4-FFF2-40B4-BE49-F238E27FC236}">
                <a16:creationId xmlns:a16="http://schemas.microsoft.com/office/drawing/2014/main" id="{754F4DA2-A618-4470-A349-CF83278767CA}"/>
              </a:ext>
            </a:extLst>
          </p:cNvPr>
          <p:cNvSpPr txBox="1"/>
          <p:nvPr/>
        </p:nvSpPr>
        <p:spPr>
          <a:xfrm>
            <a:off x="402253" y="1828800"/>
            <a:ext cx="467756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 err="1"/>
              <a:t>Careful</a:t>
            </a:r>
            <a:r>
              <a:rPr lang="da-DK" sz="2000" dirty="0"/>
              <a:t> </a:t>
            </a:r>
            <a:r>
              <a:rPr lang="da-DK" sz="2000" dirty="0" err="1"/>
              <a:t>process</a:t>
            </a:r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Multiple </a:t>
            </a:r>
            <a:r>
              <a:rPr lang="da-DK" sz="2000" dirty="0" err="1"/>
              <a:t>modalities</a:t>
            </a:r>
            <a:r>
              <a:rPr lang="da-DK" sz="2000" dirty="0"/>
              <a:t> </a:t>
            </a:r>
            <a:r>
              <a:rPr lang="da-DK" sz="2000" dirty="0" err="1"/>
              <a:t>complicate</a:t>
            </a:r>
            <a:r>
              <a:rPr lang="da-DK" sz="2000" dirty="0"/>
              <a:t> </a:t>
            </a:r>
            <a:r>
              <a:rPr lang="da-DK" sz="2000" dirty="0" err="1"/>
              <a:t>matters</a:t>
            </a:r>
            <a:endParaRPr lang="da-DK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000" dirty="0"/>
              <a:t>The </a:t>
            </a:r>
            <a:r>
              <a:rPr lang="da-DK" sz="2000" dirty="0" err="1"/>
              <a:t>Devil’s</a:t>
            </a:r>
            <a:r>
              <a:rPr lang="da-DK" sz="2000" dirty="0"/>
              <a:t> in the </a:t>
            </a:r>
            <a:r>
              <a:rPr lang="da-DK" sz="2000" dirty="0" err="1"/>
              <a:t>details</a:t>
            </a:r>
            <a:endParaRPr lang="en-US" sz="2000" dirty="0" err="1"/>
          </a:p>
        </p:txBody>
      </p:sp>
      <p:pic>
        <p:nvPicPr>
          <p:cNvPr id="18" name="Billede 17" descr="Et billede, der indeholder tekst&#10;&#10;Beskrivelse, der er oprettet med høj sikkerhed">
            <a:extLst>
              <a:ext uri="{FF2B5EF4-FFF2-40B4-BE49-F238E27FC236}">
                <a16:creationId xmlns:a16="http://schemas.microsoft.com/office/drawing/2014/main" id="{C16F992B-D9A9-42BE-B798-BF662CF5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3" t="33465" r="49547" b="54935"/>
          <a:stretch/>
        </p:blipFill>
        <p:spPr>
          <a:xfrm>
            <a:off x="6573117" y="-10264"/>
            <a:ext cx="5639338" cy="692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62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CD68B-C431-4781-8628-D06464DD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Image-to-Image NN Architecture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C1DE429-B33E-4E75-8707-8710BF1B5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a-DK"/>
              <a:t>28 January 2019</a:t>
            </a:r>
            <a:endParaRPr lang="da-DK" dirty="0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96C49233-5A6E-42AB-933E-C63BB6461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Department of Biochemistry 
and Molecular Biology</a:t>
            </a:r>
            <a:endParaRPr lang="da-DK" dirty="0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761D7EE-0FCD-4E70-B5F3-D0579D83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da-DK" smtClean="0"/>
              <a:t>96</a:t>
            </a:fld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A54B34-89D0-4809-BC35-FD8E7D28AE3D}"/>
              </a:ext>
            </a:extLst>
          </p:cNvPr>
          <p:cNvSpPr/>
          <p:nvPr/>
        </p:nvSpPr>
        <p:spPr>
          <a:xfrm>
            <a:off x="410400" y="1829583"/>
            <a:ext cx="10683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Image-to-image NNs are based on convolutional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 err="1"/>
              <a:t>downsampling</a:t>
            </a:r>
            <a:r>
              <a:rPr lang="en-US" dirty="0"/>
              <a:t> is used, the corresponding </a:t>
            </a:r>
            <a:r>
              <a:rPr lang="en-US" dirty="0" err="1"/>
              <a:t>upsampling</a:t>
            </a:r>
            <a:r>
              <a:rPr lang="en-US" dirty="0"/>
              <a:t> is needed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0BA12-8280-4FB6-B3FF-2A0F6E58B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571" y="2630919"/>
            <a:ext cx="9514858" cy="335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5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6E2B16-2B2D-40A8-A6D3-B0052040E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73" y="1016000"/>
            <a:ext cx="9306527" cy="5330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D3D5A-41D2-4904-BDC2-88371A1F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Software and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9009-2221-4D32-AEBC-633FDAC67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a-DK" dirty="0"/>
              <a:t>Python 3.6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TensorFlow</a:t>
            </a:r>
            <a:r>
              <a:rPr lang="da-DK" dirty="0"/>
              <a:t>, by Google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 err="1"/>
              <a:t>Keras</a:t>
            </a:r>
            <a:endParaRPr lang="da-D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/>
              <a:t>U-Net Architecture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dirty="0"/>
              <a:t>U-</a:t>
            </a:r>
            <a:r>
              <a:rPr lang="da-DK" dirty="0" err="1"/>
              <a:t>ResNet</a:t>
            </a:r>
            <a:r>
              <a:rPr lang="da-DK" dirty="0"/>
              <a:t> </a:t>
            </a:r>
            <a:r>
              <a:rPr lang="da-DK" dirty="0" err="1"/>
              <a:t>architecture</a:t>
            </a:r>
            <a:endParaRPr lang="en-US" dirty="0"/>
          </a:p>
        </p:txBody>
      </p:sp>
      <p:pic>
        <p:nvPicPr>
          <p:cNvPr id="10" name="Content Placeholder 9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6B2B918E-37DC-46EC-94EA-8B11FD09F12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95" y="1602860"/>
            <a:ext cx="7536291" cy="468865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A0F1C-20A8-42E1-84DB-3077118A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28 January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4B652-DE0F-418E-B4C9-A408B4B4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97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74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3D5A-41D2-4904-BDC2-88371A1F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Software and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9009-2221-4D32-AEBC-633FDAC67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 err="1"/>
              <a:t>Both</a:t>
            </a:r>
            <a:r>
              <a:rPr lang="da-DK" sz="2000" b="1" dirty="0"/>
              <a:t> </a:t>
            </a:r>
            <a:r>
              <a:rPr lang="da-DK" sz="2000" b="1" dirty="0" err="1"/>
              <a:t>networks</a:t>
            </a:r>
            <a:r>
              <a:rPr lang="da-DK" sz="2000" b="1" dirty="0"/>
              <a:t> </a:t>
            </a:r>
            <a:r>
              <a:rPr lang="da-DK" sz="2000" b="1" dirty="0" err="1"/>
              <a:t>are</a:t>
            </a:r>
            <a:r>
              <a:rPr lang="da-DK" sz="2000" b="1" dirty="0"/>
              <a:t> </a:t>
            </a:r>
            <a:r>
              <a:rPr lang="da-DK" sz="2000" b="1" dirty="0" err="1"/>
              <a:t>able</a:t>
            </a:r>
            <a:r>
              <a:rPr lang="da-DK" sz="2000" b="1" dirty="0"/>
              <a:t> to </a:t>
            </a:r>
            <a:r>
              <a:rPr lang="da-DK" sz="2000" b="1" dirty="0" err="1"/>
              <a:t>converge</a:t>
            </a:r>
            <a:endParaRPr lang="da-DK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U-</a:t>
            </a:r>
            <a:r>
              <a:rPr lang="da-DK" sz="2000" b="1" dirty="0" err="1"/>
              <a:t>ResNet</a:t>
            </a:r>
            <a:r>
              <a:rPr lang="da-DK" sz="2000" b="1" dirty="0"/>
              <a:t> has </a:t>
            </a:r>
            <a:r>
              <a:rPr lang="da-DK" sz="2000" b="1" dirty="0" err="1"/>
              <a:t>fewer</a:t>
            </a:r>
            <a:r>
              <a:rPr lang="da-DK" sz="2000" b="1" dirty="0"/>
              <a:t> 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U-Net has </a:t>
            </a:r>
            <a:r>
              <a:rPr lang="da-DK" sz="2000" b="1" dirty="0" err="1"/>
              <a:t>many</a:t>
            </a:r>
            <a:r>
              <a:rPr lang="da-DK" sz="2000" b="1" dirty="0"/>
              <a:t> </a:t>
            </a:r>
            <a:r>
              <a:rPr lang="da-DK" sz="2000" b="1" dirty="0" err="1"/>
              <a:t>inactive</a:t>
            </a:r>
            <a:r>
              <a:rPr lang="da-DK" sz="2000" b="1" dirty="0"/>
              <a:t> 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 err="1"/>
              <a:t>Achieves</a:t>
            </a:r>
            <a:r>
              <a:rPr lang="da-DK" sz="2000" b="1" dirty="0"/>
              <a:t> </a:t>
            </a:r>
            <a:r>
              <a:rPr lang="da-DK" sz="2000" b="1" dirty="0" err="1"/>
              <a:t>higher</a:t>
            </a:r>
            <a:r>
              <a:rPr lang="da-DK" sz="2000" b="1" dirty="0"/>
              <a:t> </a:t>
            </a:r>
            <a:r>
              <a:rPr lang="da-DK" sz="2000" b="1" dirty="0" err="1"/>
              <a:t>accuracy</a:t>
            </a:r>
            <a:endParaRPr lang="da-DK" sz="2000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2B918E-37DC-46EC-94EA-8B11FD09F12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209" y="1675053"/>
            <a:ext cx="5805149" cy="4551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A0F1C-20A8-42E1-84DB-3077118A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28 January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4B652-DE0F-418E-B4C9-A408B4B4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98</a:t>
            </a:fld>
            <a:endParaRPr lang="en-GB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15528F0-0A76-46A7-AA6B-43BF39949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209" y="1675053"/>
            <a:ext cx="5805149" cy="4551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80ED24-C4D5-43E6-B507-80B290F122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828293"/>
            <a:ext cx="4005942" cy="5007428"/>
          </a:xfrm>
          <a:prstGeom prst="rect">
            <a:avLst/>
          </a:prstGeom>
        </p:spPr>
      </p:pic>
      <p:pic>
        <p:nvPicPr>
          <p:cNvPr id="11" name="Picture 10" descr="A picture containing colorful, colored&#10;&#10;Description automatically generated">
            <a:extLst>
              <a:ext uri="{FF2B5EF4-FFF2-40B4-BE49-F238E27FC236}">
                <a16:creationId xmlns:a16="http://schemas.microsoft.com/office/drawing/2014/main" id="{C2740544-7864-40CF-8E05-D5BF43C11F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96" y="2684294"/>
            <a:ext cx="2982686" cy="31069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3F38E-1873-445D-8E53-30A67DFDF3EB}"/>
              </a:ext>
            </a:extLst>
          </p:cNvPr>
          <p:cNvSpPr txBox="1"/>
          <p:nvPr/>
        </p:nvSpPr>
        <p:spPr>
          <a:xfrm>
            <a:off x="5449896" y="5941701"/>
            <a:ext cx="8992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dirty="0"/>
              <a:t>U-</a:t>
            </a:r>
            <a:r>
              <a:rPr lang="da-DK" sz="1600" dirty="0" err="1"/>
              <a:t>ResNet</a:t>
            </a:r>
            <a:endParaRPr lang="en-US" sz="16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1CB14-752A-4F20-A60F-41FC41DA549B}"/>
              </a:ext>
            </a:extLst>
          </p:cNvPr>
          <p:cNvSpPr txBox="1"/>
          <p:nvPr/>
        </p:nvSpPr>
        <p:spPr>
          <a:xfrm>
            <a:off x="9519074" y="5941701"/>
            <a:ext cx="5354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dirty="0"/>
              <a:t>U-Net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22239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3D5A-41D2-4904-BDC2-88371A1F3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Software and </a:t>
            </a:r>
            <a:r>
              <a:rPr lang="da-DK" dirty="0" err="1"/>
              <a:t>Current</a:t>
            </a:r>
            <a:r>
              <a:rPr lang="da-DK" dirty="0"/>
              <a:t> </a:t>
            </a:r>
            <a:r>
              <a:rPr lang="da-DK" dirty="0" err="1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49009-2221-4D32-AEBC-633FDAC67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 err="1"/>
              <a:t>Both</a:t>
            </a:r>
            <a:r>
              <a:rPr lang="da-DK" sz="2000" b="1" dirty="0"/>
              <a:t> </a:t>
            </a:r>
            <a:r>
              <a:rPr lang="da-DK" sz="2000" b="1" dirty="0" err="1"/>
              <a:t>networks</a:t>
            </a:r>
            <a:r>
              <a:rPr lang="da-DK" sz="2000" b="1" dirty="0"/>
              <a:t> </a:t>
            </a:r>
            <a:r>
              <a:rPr lang="da-DK" sz="2000" b="1" dirty="0" err="1"/>
              <a:t>are</a:t>
            </a:r>
            <a:r>
              <a:rPr lang="da-DK" sz="2000" b="1" dirty="0"/>
              <a:t> </a:t>
            </a:r>
            <a:r>
              <a:rPr lang="da-DK" sz="2000" b="1" dirty="0" err="1"/>
              <a:t>able</a:t>
            </a:r>
            <a:r>
              <a:rPr lang="da-DK" sz="2000" b="1" dirty="0"/>
              <a:t> to </a:t>
            </a:r>
            <a:r>
              <a:rPr lang="da-DK" sz="2000" b="1" dirty="0" err="1"/>
              <a:t>converge</a:t>
            </a:r>
            <a:endParaRPr lang="da-DK" sz="2000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U-</a:t>
            </a:r>
            <a:r>
              <a:rPr lang="da-DK" sz="2000" b="1" dirty="0" err="1"/>
              <a:t>ResNet</a:t>
            </a:r>
            <a:r>
              <a:rPr lang="da-DK" sz="2000" b="1" dirty="0"/>
              <a:t> has </a:t>
            </a:r>
            <a:r>
              <a:rPr lang="da-DK" sz="2000" b="1" dirty="0" err="1"/>
              <a:t>fewer</a:t>
            </a:r>
            <a:r>
              <a:rPr lang="da-DK" sz="2000" b="1" dirty="0"/>
              <a:t> 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/>
              <a:t>U-Net has </a:t>
            </a:r>
            <a:r>
              <a:rPr lang="da-DK" sz="2000" b="1" dirty="0" err="1"/>
              <a:t>many</a:t>
            </a:r>
            <a:r>
              <a:rPr lang="da-DK" sz="2000" b="1" dirty="0"/>
              <a:t> </a:t>
            </a:r>
            <a:r>
              <a:rPr lang="da-DK" sz="2000" b="1" dirty="0" err="1"/>
              <a:t>inactive</a:t>
            </a:r>
            <a:r>
              <a:rPr lang="da-DK" sz="2000" b="1" dirty="0"/>
              <a:t> filters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000" b="1" dirty="0" err="1"/>
              <a:t>Achieves</a:t>
            </a:r>
            <a:r>
              <a:rPr lang="da-DK" sz="2000" b="1" dirty="0"/>
              <a:t> </a:t>
            </a:r>
            <a:r>
              <a:rPr lang="da-DK" sz="2000" b="1" dirty="0" err="1"/>
              <a:t>higher</a:t>
            </a:r>
            <a:r>
              <a:rPr lang="da-DK" sz="2000" b="1" dirty="0"/>
              <a:t> </a:t>
            </a:r>
            <a:r>
              <a:rPr lang="da-DK" sz="2000" b="1" dirty="0" err="1"/>
              <a:t>accuracy</a:t>
            </a:r>
            <a:endParaRPr lang="da-DK" sz="2000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B2B918E-37DC-46EC-94EA-8B11FD09F12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68" y="1675053"/>
            <a:ext cx="5805149" cy="4551085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A0F1C-20A8-42E1-84DB-3077118A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28 January 2019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4B652-DE0F-418E-B4C9-A408B4B44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37B1E-C366-494F-A587-962AD9AABC83}" type="slidenum">
              <a:rPr lang="en-GB" smtClean="0"/>
              <a:pPr/>
              <a:t>99</a:t>
            </a:fld>
            <a:endParaRPr lang="en-GB" dirty="0"/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115528F0-0A76-46A7-AA6B-43BF39949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68" y="1675053"/>
            <a:ext cx="5805149" cy="4551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F4B56F-6C50-4BD9-9B9F-7C4A3B817C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05" y="-5561077"/>
            <a:ext cx="4005942" cy="5007428"/>
          </a:xfrm>
          <a:prstGeom prst="rect">
            <a:avLst/>
          </a:prstGeom>
        </p:spPr>
      </p:pic>
      <p:pic>
        <p:nvPicPr>
          <p:cNvPr id="9" name="Picture 8" descr="A picture containing colorful, colored&#10;&#10;Description automatically generated">
            <a:extLst>
              <a:ext uri="{FF2B5EF4-FFF2-40B4-BE49-F238E27FC236}">
                <a16:creationId xmlns:a16="http://schemas.microsoft.com/office/drawing/2014/main" id="{92F95510-CFE9-4C0D-8B2D-5E25DAACA9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96" y="-3705076"/>
            <a:ext cx="2982686" cy="31069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B03C50-C669-4EC7-810B-2FEA985BC5EF}"/>
              </a:ext>
            </a:extLst>
          </p:cNvPr>
          <p:cNvSpPr txBox="1"/>
          <p:nvPr/>
        </p:nvSpPr>
        <p:spPr>
          <a:xfrm>
            <a:off x="5449896" y="-447669"/>
            <a:ext cx="89928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dirty="0"/>
              <a:t>U-</a:t>
            </a:r>
            <a:r>
              <a:rPr lang="da-DK" sz="1600" dirty="0" err="1"/>
              <a:t>ResNet</a:t>
            </a:r>
            <a:endParaRPr lang="en-US" sz="1600" dirty="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53E1D7-2BAB-4A0B-9660-22D2A629F178}"/>
              </a:ext>
            </a:extLst>
          </p:cNvPr>
          <p:cNvSpPr txBox="1"/>
          <p:nvPr/>
        </p:nvSpPr>
        <p:spPr>
          <a:xfrm>
            <a:off x="9519074" y="-447669"/>
            <a:ext cx="5354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a-DK" sz="1600" dirty="0"/>
              <a:t>U-Net</a:t>
            </a:r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1469881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a56b0fb8-d552-4215-bd97-31ad12d99a5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2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2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789243469904230"/>
</p:tagLst>
</file>

<file path=ppt/theme/theme1.xml><?xml version="1.0" encoding="utf-8"?>
<a:theme xmlns:a="http://schemas.openxmlformats.org/drawingml/2006/main" name="Blank">
  <a:themeElements>
    <a:clrScheme name="SDU">
      <a:dk1>
        <a:srgbClr val="000000"/>
      </a:dk1>
      <a:lt1>
        <a:srgbClr val="FFFFFF"/>
      </a:lt1>
      <a:dk2>
        <a:srgbClr val="7A6040"/>
      </a:dk2>
      <a:lt2>
        <a:srgbClr val="DDCBA4"/>
      </a:lt2>
      <a:accent1>
        <a:srgbClr val="AEB862"/>
      </a:accent1>
      <a:accent2>
        <a:srgbClr val="789D4A"/>
      </a:accent2>
      <a:accent3>
        <a:srgbClr val="F2C75C"/>
      </a:accent3>
      <a:accent4>
        <a:srgbClr val="E07E3C"/>
      </a:accent4>
      <a:accent5>
        <a:srgbClr val="E1BBB4"/>
      </a:accent5>
      <a:accent6>
        <a:srgbClr val="D05A57"/>
      </a:accent6>
      <a:hlink>
        <a:srgbClr val="0563C1"/>
      </a:hlink>
      <a:folHlink>
        <a:srgbClr val="954F72"/>
      </a:folHlink>
    </a:clrScheme>
    <a:fontScheme name="SD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/>
          </a:solidFill>
        </a:ln>
      </a:spPr>
      <a:bodyPr lIns="72000" tIns="72000" rIns="72000" bIns="72000" rtlCol="0" anchor="ctr"/>
      <a:lstStyle>
        <a:defPPr algn="ctr">
          <a:defRPr sz="16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/>
        </a:defPPr>
      </a:lstStyle>
    </a:txDef>
  </a:objectDefaults>
  <a:extraClrSchemeLst/>
  <a:custClrLst>
    <a:custClr name="Grøn 1">
      <a:srgbClr val="4E5B31"/>
    </a:custClr>
    <a:custClr name="Grøn 2">
      <a:srgbClr val="789D4A"/>
    </a:custClr>
    <a:custClr name="Grøn 3">
      <a:srgbClr val="AEB862"/>
    </a:custClr>
    <a:custClr name="Grøn 4">
      <a:srgbClr val="EAE7B9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Orange 1">
      <a:srgbClr val="D38235"/>
    </a:custClr>
    <a:custClr name="Orange 2">
      <a:srgbClr val="E0A526"/>
    </a:custClr>
    <a:custClr name="Orange 3">
      <a:srgbClr val="EED484"/>
    </a:custClr>
    <a:custClr name="Orange 4">
      <a:srgbClr val="FCF0C4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ød 1">
      <a:srgbClr val="862633"/>
    </a:custClr>
    <a:custClr name="Rød 2">
      <a:srgbClr val="D05A57"/>
    </a:custClr>
    <a:custClr name="Rød 3">
      <a:srgbClr val="E1BBB4"/>
    </a:custClr>
    <a:custClr name="Rød 4">
      <a:srgbClr val="F4E2DE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Brun 1">
      <a:srgbClr val="473729"/>
    </a:custClr>
    <a:custClr name="Brun 2">
      <a:srgbClr val="946037"/>
    </a:custClr>
    <a:custClr name="Brun 3">
      <a:srgbClr val="DDCBA4"/>
    </a:custClr>
    <a:custClr name="Brun 4">
      <a:srgbClr val="EFE5D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ort">
      <a:srgbClr val="000000"/>
    </a:custClr>
    <a:custClr name="Hvid">
      <a:srgbClr val="FFFFFF"/>
    </a:custClr>
  </a:custClrLst>
  <a:extLst>
    <a:ext uri="{05A4C25C-085E-4340-85A3-A5531E510DB2}">
      <thm15:themeFamily xmlns:thm15="http://schemas.microsoft.com/office/thememl/2012/main" name="SDU widescreen.potx" id="{1C4F8E8D-0334-4267-96F7-9CAC143C1229}" vid="{6887ADA9-E5D5-4F4B-ACE2-4324069191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Grøn 1">
      <a:srgbClr val="4E5B31"/>
    </a:custClr>
    <a:custClr name="Grøn 2">
      <a:srgbClr val="789D4A"/>
    </a:custClr>
    <a:custClr name="Grøn 3">
      <a:srgbClr val="AEB862"/>
    </a:custClr>
    <a:custClr name="Grøn 4">
      <a:srgbClr val="EAE7B9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Orange 1">
      <a:srgbClr val="D38235"/>
    </a:custClr>
    <a:custClr name="Orange 2">
      <a:srgbClr val="E0A526"/>
    </a:custClr>
    <a:custClr name="Orange 3">
      <a:srgbClr val="EED484"/>
    </a:custClr>
    <a:custClr name="Orange 4">
      <a:srgbClr val="FCF0C4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Rød 1">
      <a:srgbClr val="862633"/>
    </a:custClr>
    <a:custClr name="Rød 2">
      <a:srgbClr val="D05A57"/>
    </a:custClr>
    <a:custClr name="Rød 3">
      <a:srgbClr val="E1BBB4"/>
    </a:custClr>
    <a:custClr name="Rød 4">
      <a:srgbClr val="F4E2DE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Brun 1">
      <a:srgbClr val="473729"/>
    </a:custClr>
    <a:custClr name="Brun 2">
      <a:srgbClr val="946037"/>
    </a:custClr>
    <a:custClr name="Brun 3">
      <a:srgbClr val="DDCBA4"/>
    </a:custClr>
    <a:custClr name="Brun 4">
      <a:srgbClr val="EFE5D1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Color has no name">
      <a:srgbClr val="FFFFFF"/>
    </a:custClr>
    <a:custClr name="Sort">
      <a:srgbClr val="000000"/>
    </a:custClr>
    <a:custClr name="Hvid">
      <a:srgbClr val="FFFFFF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TemplafySlideFormConfiguration><![CDATA[{"formFields":[],"formDataEntries":[]}]]></TemplafySlideFormConfiguration>
</file>

<file path=customXml/item10.xml><?xml version="1.0" encoding="utf-8"?>
<TemplafyTemplateConfiguration><![CDATA[{"elementsMetadata":[{"type":"shape","id":"ab86c5d3-869e-44d5-a45d-9c49bae3fba4","elementConfiguration":{"binding":"UserProfile.Institut.Faculty","disableUpdates":false,"type":"text"}},{"type":"shape","id":"1f8e5a86-7113-47e3-bf05-d58d89f1660c","elementConfiguration":{"binding":"Form.Date","format":"{{DateFormats.MonthYear}}","disableUpdates":false,"type":"date"}},{"type":"shape","id":"1d0a0342-2e1c-43e4-b6e0-ae1c5b7dea5d","elementConfiguration":{"binding":"UserProfile.Institut.Faculty","disableUpdates":false,"type":"text"}},{"type":"shape","id":"f05c033b-dfcb-4f95-a047-b5d4faf3baf4","elementConfiguration":{"binding":"Form.Date","format":"{{DateFormats.MonthYear}}","disableUpdates":false,"type":"date"}},{"type":"shape","id":"07718ab2-2278-4cd6-b9e4-464cdcf29652","elementConfiguration":{"binding":"UserProfile.Institut.Faculty","disableUpdates":false,"type":"text"}},{"type":"shape","id":"3465a36f-46fe-4cce-ae72-37edb5e3463b","elementConfiguration":{"binding":"Form.Date","format":"{{DateFormats.MonthYear}}","disableUpdates":false,"type":"date"}},{"type":"shape","id":"28c0aa86-d334-47aa-8521-a6d42e768920","elementConfiguration":{"binding":"UserProfile.Institut.Faculty","disableUpdates":false,"type":"text"}},{"type":"shape","id":"5b6ee0ff-825a-4fc6-af7a-8aad8bfeac63","elementConfiguration":{"binding":"Form.Date","format":"{{DateFormats.MonthYear}}","disableUpdates":false,"type":"date"}},{"type":"shape","id":"dc661602-b4f8-497a-a043-7de2568071c2","elementConfiguration":{"binding":"Form.Date","format":"{{DateFormats.MonthYear}}","disableUpdates":false,"type":"date"}},{"type":"shape","id":"8e1c59a3-31dd-4622-bc9f-2cd1488da29b","elementConfiguration":{"binding":"UserProfile.Institut.Faculty","disableUpdates":false,"type":"text"}},{"type":"shape","id":"eb69484b-b548-4c03-877f-664b52098593","elementConfiguration":{"binding":"UserProfile.Institut.Faculty","disableUpdates":false,"type":"text"}},{"type":"shape","id":"5926d87f-197d-4717-b149-f7b09bacc3dd","elementConfiguration":{"binding":"Form.Date","format":"{{DateFormats.MonthYear}}","disableUpdates":false,"type":"date"}}],"transformationConfigurations":[],"enableDocumentContentUpdater":true,"templateName":"SDU widescreen template","templateDescription":"","version":"1.3"}]]></TemplafyTemplateConfiguration>
</file>

<file path=customXml/item11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66986960713334","version":"1.3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FormConfiguration><![CDATA[{"formFields":[],"formDataEntries":[]}]]></TemplafySlideFormConfiguration>
</file>

<file path=customXml/item14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66986960713334","version":"1.3"}]]></TemplafySlideTemplateConfiguration>
</file>

<file path=customXml/item15.xml><?xml version="1.0" encoding="utf-8"?>
<TemplafyFormConfiguration><![CDATA[{"formFields":[{"required":false,"type":"datePicker","name":"Date","label":"Date","helpTexts":{"prefix":"","postfix":""},"spacing":{},"fullyQualifiedName":"Date"}],"formDataEntries":[{"name":"Date","value":"gvyhpz6krg6QMQeawy2Giw=="}]}]]></TemplafyFormConfiguration>
</file>

<file path=customXml/item16.xml><?xml version="1.0" encoding="utf-8"?>
<TemplafySlideFormConfiguration><![CDATA[{"formFields":[],"formDataEntries":[]}]]></TemplafySlideFormConfiguration>
</file>

<file path=customXml/item17.xml><?xml version="1.0" encoding="utf-8"?>
<TemplafySlideFormConfiguration><![CDATA[{"formFields":[],"formDataEntries":[]}]]></TemplafySlideFormConfiguration>
</file>

<file path=customXml/item18.xml><?xml version="1.0" encoding="utf-8"?>
<TemplafySlideFormConfiguration><![CDATA[{"formFields":[],"formDataEntries":[]}]]></TemplafySlideFormConfiguration>
</file>

<file path=customXml/item19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66986960713334","version":"1.3"}]]></TemplafySlideTemplateConfiguration>
</file>

<file path=customXml/item2.xml><?xml version="1.0" encoding="utf-8"?>
<TemplafySlideFormConfiguration><![CDATA[{"formFields":[],"formDataEntries":[]}]]></TemplafySlideFormConfiguration>
</file>

<file path=customXml/item20.xml><?xml version="1.0" encoding="utf-8"?>
<TemplafyFormConfiguration><![CDATA[{"formFields":[{"required":false,"type":"datePicker","name":"Date","label":"Date","helpTexts":{"prefix":"","postfix":""},"spacing":{},"fullyQualifiedName":"Date"}],"formDataEntries":[{"name":"Date","value":"gvyhpz6krg6QMQeawy2Giw=="}]}]]></TemplafyFormConfiguration>
</file>

<file path=customXml/item3.xml><?xml version="1.0" encoding="utf-8"?>
<TemplafySlideFormConfiguration><![CDATA[{"formFields":[],"formDataEntries":[]}]]></TemplafySlideFormConfiguration>
</file>

<file path=customXml/item4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66986960244574","version":"1.3"}]]></TemplafySlideTemplateConfiguration>
</file>

<file path=customXml/item5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66986960713334","version":"1.3"}]]></TemplafySlideTemplateConfiguration>
</file>

<file path=customXml/item6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66986960713334","version":"1.3"}]]></TemplafySlideTemplate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66986960713334","version":"1.3"}]]></TemplafySlideTemplateConfiguration>
</file>

<file path=customXml/item9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66986960713334","version":"1.3"}]]></TemplafySlideTemplateConfiguration>
</file>

<file path=customXml/itemProps1.xml><?xml version="1.0" encoding="utf-8"?>
<ds:datastoreItem xmlns:ds="http://schemas.openxmlformats.org/officeDocument/2006/customXml" ds:itemID="{AA3DB1CB-5627-45CB-817C-9C15A55F3C18}">
  <ds:schemaRefs/>
</ds:datastoreItem>
</file>

<file path=customXml/itemProps10.xml><?xml version="1.0" encoding="utf-8"?>
<ds:datastoreItem xmlns:ds="http://schemas.openxmlformats.org/officeDocument/2006/customXml" ds:itemID="{C484C70F-0F64-4774-853F-19FDF7E1F81D}">
  <ds:schemaRefs/>
</ds:datastoreItem>
</file>

<file path=customXml/itemProps11.xml><?xml version="1.0" encoding="utf-8"?>
<ds:datastoreItem xmlns:ds="http://schemas.openxmlformats.org/officeDocument/2006/customXml" ds:itemID="{160BC39D-0C0B-49C3-BE7C-86DB9FFAF9C6}">
  <ds:schemaRefs/>
</ds:datastoreItem>
</file>

<file path=customXml/itemProps12.xml><?xml version="1.0" encoding="utf-8"?>
<ds:datastoreItem xmlns:ds="http://schemas.openxmlformats.org/officeDocument/2006/customXml" ds:itemID="{623DCE2F-44DC-484D-A07C-152E91BDAE12}">
  <ds:schemaRefs/>
</ds:datastoreItem>
</file>

<file path=customXml/itemProps13.xml><?xml version="1.0" encoding="utf-8"?>
<ds:datastoreItem xmlns:ds="http://schemas.openxmlformats.org/officeDocument/2006/customXml" ds:itemID="{352603B6-2FC6-433C-99F3-782C028635E9}">
  <ds:schemaRefs/>
</ds:datastoreItem>
</file>

<file path=customXml/itemProps14.xml><?xml version="1.0" encoding="utf-8"?>
<ds:datastoreItem xmlns:ds="http://schemas.openxmlformats.org/officeDocument/2006/customXml" ds:itemID="{339617D4-4440-4BB0-A46D-C3E63DF3F755}">
  <ds:schemaRefs/>
</ds:datastoreItem>
</file>

<file path=customXml/itemProps15.xml><?xml version="1.0" encoding="utf-8"?>
<ds:datastoreItem xmlns:ds="http://schemas.openxmlformats.org/officeDocument/2006/customXml" ds:itemID="{003B6382-B5F4-4F1F-9215-98B10F01FE7D}">
  <ds:schemaRefs/>
</ds:datastoreItem>
</file>

<file path=customXml/itemProps16.xml><?xml version="1.0" encoding="utf-8"?>
<ds:datastoreItem xmlns:ds="http://schemas.openxmlformats.org/officeDocument/2006/customXml" ds:itemID="{6995A292-3F23-4547-B989-AA54861E4604}">
  <ds:schemaRefs/>
</ds:datastoreItem>
</file>

<file path=customXml/itemProps17.xml><?xml version="1.0" encoding="utf-8"?>
<ds:datastoreItem xmlns:ds="http://schemas.openxmlformats.org/officeDocument/2006/customXml" ds:itemID="{AF7B9865-D127-4A90-9977-BF2971BABF1A}">
  <ds:schemaRefs/>
</ds:datastoreItem>
</file>

<file path=customXml/itemProps18.xml><?xml version="1.0" encoding="utf-8"?>
<ds:datastoreItem xmlns:ds="http://schemas.openxmlformats.org/officeDocument/2006/customXml" ds:itemID="{C37B65DA-1D30-4CEC-8A23-C9EB58C65CB2}">
  <ds:schemaRefs/>
</ds:datastoreItem>
</file>

<file path=customXml/itemProps19.xml><?xml version="1.0" encoding="utf-8"?>
<ds:datastoreItem xmlns:ds="http://schemas.openxmlformats.org/officeDocument/2006/customXml" ds:itemID="{2A209044-1B90-4E21-977E-280A34613F92}">
  <ds:schemaRefs/>
</ds:datastoreItem>
</file>

<file path=customXml/itemProps2.xml><?xml version="1.0" encoding="utf-8"?>
<ds:datastoreItem xmlns:ds="http://schemas.openxmlformats.org/officeDocument/2006/customXml" ds:itemID="{4694E787-E69D-4F99-B3F6-20CA5516CEA6}">
  <ds:schemaRefs/>
</ds:datastoreItem>
</file>

<file path=customXml/itemProps20.xml><?xml version="1.0" encoding="utf-8"?>
<ds:datastoreItem xmlns:ds="http://schemas.openxmlformats.org/officeDocument/2006/customXml" ds:itemID="{E269C029-2E93-4E5C-8FBE-C47AAF04A369}">
  <ds:schemaRefs/>
</ds:datastoreItem>
</file>

<file path=customXml/itemProps3.xml><?xml version="1.0" encoding="utf-8"?>
<ds:datastoreItem xmlns:ds="http://schemas.openxmlformats.org/officeDocument/2006/customXml" ds:itemID="{CBC3911C-6A84-4FE9-98FF-0C6DDC6652A4}">
  <ds:schemaRefs/>
</ds:datastoreItem>
</file>

<file path=customXml/itemProps4.xml><?xml version="1.0" encoding="utf-8"?>
<ds:datastoreItem xmlns:ds="http://schemas.openxmlformats.org/officeDocument/2006/customXml" ds:itemID="{DC582E97-A725-43F3-9F7E-458CBF8A0CF2}">
  <ds:schemaRefs/>
</ds:datastoreItem>
</file>

<file path=customXml/itemProps5.xml><?xml version="1.0" encoding="utf-8"?>
<ds:datastoreItem xmlns:ds="http://schemas.openxmlformats.org/officeDocument/2006/customXml" ds:itemID="{99687B18-F76A-4BBF-A5A9-70AAFCC04CBA}">
  <ds:schemaRefs/>
</ds:datastoreItem>
</file>

<file path=customXml/itemProps6.xml><?xml version="1.0" encoding="utf-8"?>
<ds:datastoreItem xmlns:ds="http://schemas.openxmlformats.org/officeDocument/2006/customXml" ds:itemID="{22B33436-C9FF-434D-B8F5-349528066291}">
  <ds:schemaRefs/>
</ds:datastoreItem>
</file>

<file path=customXml/itemProps7.xml><?xml version="1.0" encoding="utf-8"?>
<ds:datastoreItem xmlns:ds="http://schemas.openxmlformats.org/officeDocument/2006/customXml" ds:itemID="{DD81ADC5-30E6-4DFB-8E16-84254F376770}">
  <ds:schemaRefs/>
</ds:datastoreItem>
</file>

<file path=customXml/itemProps8.xml><?xml version="1.0" encoding="utf-8"?>
<ds:datastoreItem xmlns:ds="http://schemas.openxmlformats.org/officeDocument/2006/customXml" ds:itemID="{99B76839-A81A-4AC5-87B4-2685A6FFB910}">
  <ds:schemaRefs/>
</ds:datastoreItem>
</file>

<file path=customXml/itemProps9.xml><?xml version="1.0" encoding="utf-8"?>
<ds:datastoreItem xmlns:ds="http://schemas.openxmlformats.org/officeDocument/2006/customXml" ds:itemID="{5E6AD855-28C6-48BC-9362-1E899D9944F5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3911</Words>
  <Application>Microsoft Office PowerPoint</Application>
  <PresentationFormat>Widescreen</PresentationFormat>
  <Paragraphs>862</Paragraphs>
  <Slides>103</Slides>
  <Notes>32</Notes>
  <HiddenSlides>11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103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LMRoman10-Regular</vt:lpstr>
      <vt:lpstr>LMSans10-Regular</vt:lpstr>
      <vt:lpstr>Wingdings</vt:lpstr>
      <vt:lpstr>Blank</vt:lpstr>
      <vt:lpstr>Custom Design</vt:lpstr>
      <vt:lpstr>Deep Learning for Image Analysis</vt:lpstr>
      <vt:lpstr>Deep Learning is everywhere</vt:lpstr>
      <vt:lpstr>Deep Learning is everywhere</vt:lpstr>
      <vt:lpstr>Deep Learning is everywhere</vt:lpstr>
      <vt:lpstr>Deep Learning is everywhere</vt:lpstr>
      <vt:lpstr>Deep Learning is everywhere</vt:lpstr>
      <vt:lpstr>Deep Learning is everywhere</vt:lpstr>
      <vt:lpstr>Deep Learning is everywhere</vt:lpstr>
      <vt:lpstr>Deep Learning is everywhere</vt:lpstr>
      <vt:lpstr>Also in biomedical science</vt:lpstr>
      <vt:lpstr>PowerPoint Presentation</vt:lpstr>
      <vt:lpstr>Also in biomedical science</vt:lpstr>
      <vt:lpstr>Also in biomedical science</vt:lpstr>
      <vt:lpstr>Cancer of the Head and Neck</vt:lpstr>
      <vt:lpstr>Symptoms</vt:lpstr>
      <vt:lpstr>Diagnosis</vt:lpstr>
      <vt:lpstr>Treatment</vt:lpstr>
      <vt:lpstr>Project Aim</vt:lpstr>
      <vt:lpstr>Multi-Modal Imaging</vt:lpstr>
      <vt:lpstr>Multi-Modal Imaging</vt:lpstr>
      <vt:lpstr>Multi-Modal Imaging</vt:lpstr>
      <vt:lpstr>Multi-Modal Imaging</vt:lpstr>
      <vt:lpstr>Multi-Modal Imaging</vt:lpstr>
      <vt:lpstr>Multi-Modal Imaging</vt:lpstr>
      <vt:lpstr>Multi-Modal Imaging</vt:lpstr>
      <vt:lpstr>Multi-Modal Imaging</vt:lpstr>
      <vt:lpstr>Comparison with Hematoxylin &amp; Eosin</vt:lpstr>
      <vt:lpstr>Comparison with Hematoxylin &amp; Eosin</vt:lpstr>
      <vt:lpstr>Comparison with Hematoxylin &amp; Eosin</vt:lpstr>
      <vt:lpstr>My Machine Learning Journey</vt:lpstr>
      <vt:lpstr>My Machine Learning Journey</vt:lpstr>
      <vt:lpstr>PART I Deep Learning</vt:lpstr>
      <vt:lpstr>What is a Neural Network?</vt:lpstr>
      <vt:lpstr>What is a Neural Network?</vt:lpstr>
      <vt:lpstr>The Artificial Neuron</vt:lpstr>
      <vt:lpstr>The Modern Artificial Neuron</vt:lpstr>
      <vt:lpstr>The Modern Artificial Neuron</vt:lpstr>
      <vt:lpstr>What can we do with a neuron?</vt:lpstr>
      <vt:lpstr>What about circular distributions?</vt:lpstr>
      <vt:lpstr>What about circular distributions?</vt:lpstr>
      <vt:lpstr>Artificial Neuron Compact Representation</vt:lpstr>
      <vt:lpstr>Notation</vt:lpstr>
      <vt:lpstr>Computation Graph</vt:lpstr>
      <vt:lpstr>Computation Graph</vt:lpstr>
      <vt:lpstr>Computation Graph Example</vt:lpstr>
      <vt:lpstr>Dense Graph Example</vt:lpstr>
      <vt:lpstr>Activation: binary</vt:lpstr>
      <vt:lpstr>Activation: sigmoid</vt:lpstr>
      <vt:lpstr>Activation: hyperbolic tangent</vt:lpstr>
      <vt:lpstr>Activation: rectified linear unit</vt:lpstr>
      <vt:lpstr>Neural Network (NN)</vt:lpstr>
      <vt:lpstr>Feed-forward Neural Networks</vt:lpstr>
      <vt:lpstr>Fully Connected Networks</vt:lpstr>
      <vt:lpstr>Graphical representations of NNs</vt:lpstr>
      <vt:lpstr>Graphical representations of NNs</vt:lpstr>
      <vt:lpstr>Graphical representations of NNs</vt:lpstr>
      <vt:lpstr>Training a Neural Network</vt:lpstr>
      <vt:lpstr>Learning Problem</vt:lpstr>
      <vt:lpstr>Loss Function</vt:lpstr>
      <vt:lpstr>Loss Function Examples</vt:lpstr>
      <vt:lpstr>Gradient Descent</vt:lpstr>
      <vt:lpstr>Gradient Descent in the scalar case</vt:lpstr>
      <vt:lpstr>Gradient Descent: Stopping Criteria</vt:lpstr>
      <vt:lpstr>Stochastic Gradient Descent</vt:lpstr>
      <vt:lpstr>Stochastic Gradient Descent</vt:lpstr>
      <vt:lpstr>Extracting Semantic Information from an Image</vt:lpstr>
      <vt:lpstr>The role of annotated image databases</vt:lpstr>
      <vt:lpstr>Deep Learning Image Applications</vt:lpstr>
      <vt:lpstr>Deep Learning Image Applications</vt:lpstr>
      <vt:lpstr>Convolutional Neural Networks (CNN) in Deep Learning</vt:lpstr>
      <vt:lpstr>Input Image, Input Neurons</vt:lpstr>
      <vt:lpstr>Input Image, Input Neurons</vt:lpstr>
      <vt:lpstr>Image classification problem</vt:lpstr>
      <vt:lpstr>Image classification with a neural network</vt:lpstr>
      <vt:lpstr>Image classification using fully connected layers</vt:lpstr>
      <vt:lpstr>Towards convolutional layers</vt:lpstr>
      <vt:lpstr>Towards convolutional layers</vt:lpstr>
      <vt:lpstr>Stride</vt:lpstr>
      <vt:lpstr>Several filters in the same convolutional layer</vt:lpstr>
      <vt:lpstr>Max pooling</vt:lpstr>
      <vt:lpstr>Main Components of a CNN</vt:lpstr>
      <vt:lpstr>1D Representation</vt:lpstr>
      <vt:lpstr>Current Trends</vt:lpstr>
      <vt:lpstr>Some deep learning libraries</vt:lpstr>
      <vt:lpstr>A revolution in image analysis</vt:lpstr>
      <vt:lpstr>Image-to-Image NN</vt:lpstr>
      <vt:lpstr>Image Segmentation with NNs</vt:lpstr>
      <vt:lpstr>Image Segmentation with NNs</vt:lpstr>
      <vt:lpstr>PART II</vt:lpstr>
      <vt:lpstr>Preprocessing Raw Data</vt:lpstr>
      <vt:lpstr>Preprocessing Raw Data</vt:lpstr>
      <vt:lpstr>Preprocessing Raw Data</vt:lpstr>
      <vt:lpstr>Preprocessing Raw Data</vt:lpstr>
      <vt:lpstr>Creating Ground Truths</vt:lpstr>
      <vt:lpstr>Creating Ground Truths</vt:lpstr>
      <vt:lpstr>Image-to-Image NN Architecture</vt:lpstr>
      <vt:lpstr>Software and Current Results</vt:lpstr>
      <vt:lpstr>Software and Current Results</vt:lpstr>
      <vt:lpstr>Software and Current Results</vt:lpstr>
      <vt:lpstr>Software and Current Results</vt:lpstr>
      <vt:lpstr>Software and Current Results</vt:lpstr>
      <vt:lpstr>Outlook and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2019-08-13T21:59:46Z</dcterms:created>
  <dcterms:modified xsi:type="dcterms:W3CDTF">2019-08-14T21:42:41Z</dcterms:modified>
</cp:coreProperties>
</file>